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4" r:id="rId4"/>
    <p:sldId id="267" r:id="rId5"/>
    <p:sldId id="259" r:id="rId6"/>
    <p:sldId id="265" r:id="rId7"/>
    <p:sldId id="266" r:id="rId8"/>
    <p:sldId id="269" r:id="rId9"/>
    <p:sldId id="260" r:id="rId10"/>
    <p:sldId id="268" r:id="rId11"/>
    <p:sldId id="261" r:id="rId12"/>
    <p:sldId id="262"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6" autoAdjust="0"/>
  </p:normalViewPr>
  <p:slideViewPr>
    <p:cSldViewPr snapToGrid="0" snapToObjects="1">
      <p:cViewPr varScale="1">
        <p:scale>
          <a:sx n="78" d="100"/>
          <a:sy n="78" d="100"/>
        </p:scale>
        <p:origin x="-7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p>
            <a:fld id="{934346C8-3B9D-0846-8CC8-DFC4CCF9A9DA}" type="datetimeFigureOut">
              <a:rPr lang="en-US" smtClean="0"/>
              <a:t>14-12-12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934346C8-3B9D-0846-8CC8-DFC4CCF9A9DA}" type="datetimeFigureOut">
              <a:rPr lang="en-US" smtClean="0"/>
              <a:t>14-12-12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934346C8-3B9D-0846-8CC8-DFC4CCF9A9DA}" type="datetimeFigureOut">
              <a:rPr lang="en-US" smtClean="0"/>
              <a:t>14-12-12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934346C8-3B9D-0846-8CC8-DFC4CCF9A9DA}" type="datetimeFigureOut">
              <a:rPr lang="en-US" smtClean="0"/>
              <a:t>14-12-12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934346C8-3B9D-0846-8CC8-DFC4CCF9A9DA}" type="datetimeFigureOut">
              <a:rPr lang="en-US" smtClean="0"/>
              <a:t>14-12-12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934346C8-3B9D-0846-8CC8-DFC4CCF9A9DA}" type="datetimeFigureOut">
              <a:rPr lang="en-US" smtClean="0"/>
              <a:t>14-12-12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934346C8-3B9D-0846-8CC8-DFC4CCF9A9DA}" type="datetimeFigureOut">
              <a:rPr lang="en-US" smtClean="0"/>
              <a:t>14-12-12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934346C8-3B9D-0846-8CC8-DFC4CCF9A9DA}" type="datetimeFigureOut">
              <a:rPr lang="en-US" smtClean="0"/>
              <a:t>14-12-12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346C8-3B9D-0846-8CC8-DFC4CCF9A9DA}" type="datetimeFigureOut">
              <a:rPr lang="en-US" smtClean="0"/>
              <a:t>14-12-12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934346C8-3B9D-0846-8CC8-DFC4CCF9A9DA}" type="datetimeFigureOut">
              <a:rPr lang="en-US" smtClean="0"/>
              <a:t>14-12-12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934346C8-3B9D-0846-8CC8-DFC4CCF9A9DA}" type="datetimeFigureOut">
              <a:rPr lang="en-US" smtClean="0"/>
              <a:t>14-12-12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7F23-EC19-1340-B690-2A3E4941BD0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346C8-3B9D-0846-8CC8-DFC4CCF9A9DA}" type="datetimeFigureOut">
              <a:rPr lang="en-US" smtClean="0"/>
              <a:t>14-12-12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7F23-EC19-1340-B690-2A3E4941BD0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Reusing/Recycling Historic Buildings</a:t>
            </a:r>
            <a:endParaRPr lang="en-US" dirty="0"/>
          </a:p>
        </p:txBody>
      </p:sp>
      <p:sp>
        <p:nvSpPr>
          <p:cNvPr id="3" name="Subtitle 2"/>
          <p:cNvSpPr>
            <a:spLocks noGrp="1"/>
          </p:cNvSpPr>
          <p:nvPr>
            <p:ph type="subTitle" idx="1"/>
          </p:nvPr>
        </p:nvSpPr>
        <p:spPr>
          <a:xfrm>
            <a:off x="1094871" y="3886200"/>
            <a:ext cx="6934185" cy="1752600"/>
          </a:xfrm>
        </p:spPr>
        <p:txBody>
          <a:bodyPr/>
          <a:lstStyle/>
          <a:p>
            <a:r>
              <a:rPr lang="en-US" dirty="0" smtClean="0"/>
              <a:t>A waste prevention toolkit – Halifax, NS</a:t>
            </a:r>
            <a:endParaRPr lang="en-US" dirty="0"/>
          </a:p>
        </p:txBody>
      </p:sp>
      <p:sp>
        <p:nvSpPr>
          <p:cNvPr id="4" name="TextBox 3"/>
          <p:cNvSpPr txBox="1"/>
          <p:nvPr/>
        </p:nvSpPr>
        <p:spPr>
          <a:xfrm>
            <a:off x="3884837" y="450392"/>
            <a:ext cx="1484902" cy="369332"/>
          </a:xfrm>
          <a:prstGeom prst="rect">
            <a:avLst/>
          </a:prstGeom>
          <a:noFill/>
        </p:spPr>
        <p:txBody>
          <a:bodyPr wrap="none" rtlCol="0">
            <a:spAutoFit/>
          </a:bodyPr>
          <a:lstStyle/>
          <a:p>
            <a:r>
              <a:rPr lang="en-US" dirty="0" smtClean="0"/>
              <a:t>Andrew Silver</a:t>
            </a:r>
            <a:endParaRPr lang="en-US" dirty="0"/>
          </a:p>
        </p:txBody>
      </p:sp>
    </p:spTree>
    <p:extLst>
      <p:ext uri="{BB962C8B-B14F-4D97-AF65-F5344CB8AC3E}">
        <p14:creationId xmlns:p14="http://schemas.microsoft.com/office/powerpoint/2010/main" val="41557332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80" y="274638"/>
            <a:ext cx="8367279" cy="1143000"/>
          </a:xfrm>
        </p:spPr>
        <p:txBody>
          <a:bodyPr/>
          <a:lstStyle/>
          <a:p>
            <a:r>
              <a:rPr lang="en-US" dirty="0" smtClean="0"/>
              <a:t>Levels of Intervention</a:t>
            </a:r>
            <a:endParaRPr lang="en-US" dirty="0"/>
          </a:p>
        </p:txBody>
      </p:sp>
      <p:pic>
        <p:nvPicPr>
          <p:cNvPr id="4" name="Content Placeholder 3" descr="Screen Shot 2014-11-27 at 4.20.04 PM.png"/>
          <p:cNvPicPr>
            <a:picLocks noGrp="1" noChangeAspect="1"/>
          </p:cNvPicPr>
          <p:nvPr>
            <p:ph idx="1"/>
          </p:nvPr>
        </p:nvPicPr>
        <p:blipFill>
          <a:blip r:embed="rId2">
            <a:extLst>
              <a:ext uri="{28A0092B-C50C-407E-A947-70E740481C1C}">
                <a14:useLocalDpi xmlns:a14="http://schemas.microsoft.com/office/drawing/2010/main" val="0"/>
              </a:ext>
            </a:extLst>
          </a:blip>
          <a:srcRect l="-35151" r="-35151"/>
          <a:stretch>
            <a:fillRect/>
          </a:stretch>
        </p:blipFill>
        <p:spPr>
          <a:xfrm>
            <a:off x="-203388" y="1286735"/>
            <a:ext cx="9697740" cy="5081941"/>
          </a:xfrm>
        </p:spPr>
      </p:pic>
    </p:spTree>
    <p:extLst>
      <p:ext uri="{BB962C8B-B14F-4D97-AF65-F5344CB8AC3E}">
        <p14:creationId xmlns:p14="http://schemas.microsoft.com/office/powerpoint/2010/main" val="1256776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457200" y="1290639"/>
            <a:ext cx="8229600" cy="5161146"/>
          </a:xfrm>
        </p:spPr>
        <p:txBody>
          <a:bodyPr>
            <a:noAutofit/>
          </a:bodyPr>
          <a:lstStyle/>
          <a:p>
            <a:r>
              <a:rPr lang="en-US" sz="2200" i="1" dirty="0"/>
              <a:t>E</a:t>
            </a:r>
            <a:r>
              <a:rPr lang="en-US" sz="2200" i="1" dirty="0" smtClean="0"/>
              <a:t>nvironmental </a:t>
            </a:r>
            <a:r>
              <a:rPr lang="en-US" sz="2200" i="1" dirty="0"/>
              <a:t>sustainability</a:t>
            </a:r>
            <a:r>
              <a:rPr lang="en-US" sz="2200" dirty="0"/>
              <a:t> </a:t>
            </a:r>
            <a:r>
              <a:rPr lang="en-US" sz="2200" dirty="0" smtClean="0"/>
              <a:t>- can </a:t>
            </a:r>
            <a:r>
              <a:rPr lang="en-US" sz="2200" dirty="0"/>
              <a:t>help reduce waste and reduce energy consumption. Using less non-renewable resources means that more will be preserved for future generations, and less will end up in landfills. </a:t>
            </a:r>
            <a:r>
              <a:rPr lang="en-US" sz="2200" dirty="0" smtClean="0"/>
              <a:t>Also, reusing existing materials saves the energy that would normally be necessary to manufacture more of these materials. </a:t>
            </a:r>
          </a:p>
          <a:p>
            <a:r>
              <a:rPr lang="en-US" sz="2200" i="1" dirty="0" smtClean="0"/>
              <a:t>Economic</a:t>
            </a:r>
            <a:r>
              <a:rPr lang="en-US" sz="2200" dirty="0" smtClean="0"/>
              <a:t> </a:t>
            </a:r>
            <a:r>
              <a:rPr lang="en-US" sz="2200" i="1" dirty="0" smtClean="0"/>
              <a:t>sustainability</a:t>
            </a:r>
            <a:r>
              <a:rPr lang="en-US" sz="2200" dirty="0" smtClean="0"/>
              <a:t> - reusing materials and buildings could potentially save money and conserve resources.. Overall, they encourage the conservation of resources, as well as encourage resources to be spent efficiently.</a:t>
            </a:r>
          </a:p>
          <a:p>
            <a:r>
              <a:rPr lang="en-US" sz="2200" i="1" dirty="0" smtClean="0"/>
              <a:t>Social sustainability</a:t>
            </a:r>
            <a:r>
              <a:rPr lang="en-US" sz="2200" i="1" dirty="0"/>
              <a:t> </a:t>
            </a:r>
            <a:r>
              <a:rPr lang="en-US" sz="2200" i="1" dirty="0" smtClean="0"/>
              <a:t>- </a:t>
            </a:r>
            <a:r>
              <a:rPr lang="en-US" sz="2200" dirty="0" smtClean="0"/>
              <a:t>historic buildings as affordable housing. An </a:t>
            </a:r>
            <a:r>
              <a:rPr lang="en-US" sz="2200" dirty="0"/>
              <a:t>organization such as Habitat for Humanity </a:t>
            </a:r>
            <a:r>
              <a:rPr lang="en-US" sz="2200" dirty="0" err="1"/>
              <a:t>ReStore</a:t>
            </a:r>
            <a:r>
              <a:rPr lang="en-US" sz="2200" dirty="0"/>
              <a:t> sells recycled building materials to communities for discounted prices. I</a:t>
            </a:r>
            <a:r>
              <a:rPr lang="en-US" sz="2200" dirty="0" smtClean="0"/>
              <a:t>ndividuals </a:t>
            </a:r>
            <a:r>
              <a:rPr lang="en-US" sz="2200" dirty="0"/>
              <a:t>and families that otherwise may not be able to afford safe housing are able to purchase quality products at low prices. </a:t>
            </a:r>
          </a:p>
        </p:txBody>
      </p:sp>
    </p:spTree>
    <p:extLst>
      <p:ext uri="{BB962C8B-B14F-4D97-AF65-F5344CB8AC3E}">
        <p14:creationId xmlns:p14="http://schemas.microsoft.com/office/powerpoint/2010/main" val="3661109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Content Placeholder 2"/>
          <p:cNvSpPr>
            <a:spLocks noGrp="1"/>
          </p:cNvSpPr>
          <p:nvPr>
            <p:ph idx="1"/>
          </p:nvPr>
        </p:nvSpPr>
        <p:spPr>
          <a:xfrm>
            <a:off x="457200" y="1270000"/>
            <a:ext cx="8229600" cy="5262886"/>
          </a:xfrm>
        </p:spPr>
        <p:txBody>
          <a:bodyPr>
            <a:normAutofit fontScale="47500" lnSpcReduction="20000"/>
          </a:bodyPr>
          <a:lstStyle/>
          <a:p>
            <a:pPr marL="0" indent="0">
              <a:buNone/>
            </a:pPr>
            <a:r>
              <a:rPr lang="en-US" i="1" dirty="0"/>
              <a:t>Adaptive Reuse - Ecology Action Centre Building</a:t>
            </a:r>
            <a:r>
              <a:rPr lang="en-US" dirty="0"/>
              <a:t>:</a:t>
            </a:r>
          </a:p>
          <a:p>
            <a:r>
              <a:rPr lang="en-US" dirty="0"/>
              <a:t>Ecology Action Centre (owner of building)</a:t>
            </a:r>
          </a:p>
          <a:p>
            <a:r>
              <a:rPr lang="en-US" dirty="0" err="1"/>
              <a:t>Tekton</a:t>
            </a:r>
            <a:r>
              <a:rPr lang="en-US" dirty="0"/>
              <a:t> Construction (contractor)</a:t>
            </a:r>
          </a:p>
          <a:p>
            <a:r>
              <a:rPr lang="en-US" dirty="0" err="1"/>
              <a:t>Solterre</a:t>
            </a:r>
            <a:r>
              <a:rPr lang="en-US" dirty="0"/>
              <a:t> Design (Design firm)</a:t>
            </a:r>
          </a:p>
          <a:p>
            <a:r>
              <a:rPr lang="en-US" dirty="0"/>
              <a:t>Volunteers (the majority of the renovation work was done by volunteers)</a:t>
            </a:r>
          </a:p>
          <a:p>
            <a:r>
              <a:rPr lang="en-US" dirty="0"/>
              <a:t>The community</a:t>
            </a:r>
          </a:p>
          <a:p>
            <a:pPr marL="0" indent="0">
              <a:buNone/>
            </a:pPr>
            <a:r>
              <a:rPr lang="en-US" i="1" dirty="0"/>
              <a:t>Structure Relocation - Morris House:</a:t>
            </a:r>
            <a:endParaRPr lang="en-US" dirty="0"/>
          </a:p>
          <a:p>
            <a:r>
              <a:rPr lang="en-US" dirty="0"/>
              <a:t>Heritage Trust of Nova Scotia (owner)</a:t>
            </a:r>
          </a:p>
          <a:p>
            <a:r>
              <a:rPr lang="en-US" dirty="0"/>
              <a:t>Metro Non-Profit Housing (not for profit housing organization in Halifax)</a:t>
            </a:r>
          </a:p>
          <a:p>
            <a:r>
              <a:rPr lang="en-US" dirty="0"/>
              <a:t>the ARK (a community organization that works with homeless youth)</a:t>
            </a:r>
          </a:p>
          <a:p>
            <a:r>
              <a:rPr lang="en-US" dirty="0"/>
              <a:t>Halifax Regional Municipality (the municipality the development is located in)</a:t>
            </a:r>
          </a:p>
          <a:p>
            <a:r>
              <a:rPr lang="en-US" dirty="0"/>
              <a:t>9 occupants of the affordable housing units being built</a:t>
            </a:r>
          </a:p>
          <a:p>
            <a:pPr marL="0" indent="0">
              <a:buNone/>
            </a:pPr>
            <a:r>
              <a:rPr lang="en-US" i="1" dirty="0"/>
              <a:t>Deconstruction and Reconstruction in a different location - Turner’s Barn:</a:t>
            </a:r>
            <a:endParaRPr lang="en-US" dirty="0"/>
          </a:p>
          <a:p>
            <a:r>
              <a:rPr lang="en-US" dirty="0"/>
              <a:t>Owner (unnamed)</a:t>
            </a:r>
          </a:p>
          <a:p>
            <a:r>
              <a:rPr lang="en-US" dirty="0"/>
              <a:t>Baltic </a:t>
            </a:r>
            <a:r>
              <a:rPr lang="en-US" dirty="0" smtClean="0"/>
              <a:t>Woodworking (the company hired to do the work)</a:t>
            </a:r>
            <a:endParaRPr lang="en-US" dirty="0"/>
          </a:p>
          <a:p>
            <a:r>
              <a:rPr lang="en-US" dirty="0"/>
              <a:t>Tenants of house (2 </a:t>
            </a:r>
            <a:r>
              <a:rPr lang="en-US" dirty="0" smtClean="0"/>
              <a:t>apartments </a:t>
            </a:r>
            <a:r>
              <a:rPr lang="en-US" dirty="0"/>
              <a:t> </a:t>
            </a:r>
            <a:r>
              <a:rPr lang="en-US" dirty="0" smtClean="0"/>
              <a:t>in the house)</a:t>
            </a:r>
            <a:endParaRPr lang="en-US" dirty="0"/>
          </a:p>
          <a:p>
            <a:pPr marL="0" indent="0">
              <a:buNone/>
            </a:pPr>
            <a:r>
              <a:rPr lang="en-US" i="1" dirty="0"/>
              <a:t>Disassembly and reuse of elements in new projects:</a:t>
            </a:r>
            <a:endParaRPr lang="en-US" dirty="0"/>
          </a:p>
          <a:p>
            <a:r>
              <a:rPr lang="en-US" dirty="0"/>
              <a:t>Habitat for Humanity </a:t>
            </a:r>
            <a:r>
              <a:rPr lang="en-US" dirty="0" err="1"/>
              <a:t>ReStore</a:t>
            </a:r>
            <a:endParaRPr lang="en-US" dirty="0"/>
          </a:p>
          <a:p>
            <a:r>
              <a:rPr lang="en-US" dirty="0"/>
              <a:t>Waste Management Organizations</a:t>
            </a:r>
          </a:p>
          <a:p>
            <a:r>
              <a:rPr lang="en-US" dirty="0"/>
              <a:t>Municipalities</a:t>
            </a:r>
          </a:p>
          <a:p>
            <a:r>
              <a:rPr lang="en-US" dirty="0"/>
              <a:t>Contractors</a:t>
            </a:r>
          </a:p>
          <a:p>
            <a:r>
              <a:rPr lang="en-US" dirty="0"/>
              <a:t>Demolition Companies</a:t>
            </a:r>
          </a:p>
        </p:txBody>
      </p:sp>
    </p:spTree>
    <p:extLst>
      <p:ext uri="{BB962C8B-B14F-4D97-AF65-F5344CB8AC3E}">
        <p14:creationId xmlns:p14="http://schemas.microsoft.com/office/powerpoint/2010/main" val="28165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963314"/>
          </a:xfrm>
        </p:spPr>
        <p:txBody>
          <a:bodyPr>
            <a:normAutofit fontScale="47500" lnSpcReduction="20000"/>
          </a:bodyPr>
          <a:lstStyle/>
          <a:p>
            <a:r>
              <a:rPr lang="en-US" dirty="0" smtClean="0"/>
              <a:t>Addis</a:t>
            </a:r>
            <a:r>
              <a:rPr lang="en-US" dirty="0"/>
              <a:t>, Bill. (2006). </a:t>
            </a:r>
            <a:r>
              <a:rPr lang="en-US" i="1" dirty="0"/>
              <a:t>Building with reclaimed components and materials</a:t>
            </a:r>
            <a:r>
              <a:rPr lang="en-US" dirty="0"/>
              <a:t>. Bodmin: MPG Books Limited.</a:t>
            </a:r>
          </a:p>
          <a:p>
            <a:r>
              <a:rPr lang="en-US" dirty="0" smtClean="0"/>
              <a:t>Athena </a:t>
            </a:r>
            <a:r>
              <a:rPr lang="en-US" dirty="0"/>
              <a:t>Sustainable Materials Institute. (2009). </a:t>
            </a:r>
            <a:r>
              <a:rPr lang="en-US" i="1" dirty="0"/>
              <a:t>A Life Cycle Assessment study of embodied effects for existing historic buildings</a:t>
            </a:r>
            <a:r>
              <a:rPr lang="en-US" dirty="0"/>
              <a:t>. Retrieved from http://</a:t>
            </a:r>
            <a:r>
              <a:rPr lang="en-US" dirty="0" err="1"/>
              <a:t>www.athenasmi.org</a:t>
            </a:r>
            <a:r>
              <a:rPr lang="en-US" dirty="0"/>
              <a:t>/</a:t>
            </a:r>
            <a:r>
              <a:rPr lang="en-US" dirty="0" err="1"/>
              <a:t>wp</a:t>
            </a:r>
            <a:r>
              <a:rPr lang="en-US" dirty="0"/>
              <a:t>-content/uploads/2012/01/</a:t>
            </a:r>
            <a:r>
              <a:rPr lang="en-US" dirty="0" err="1"/>
              <a:t>Athena_LCA_for_Existing_Historic_Buildings.pdf</a:t>
            </a:r>
            <a:r>
              <a:rPr lang="en-US" dirty="0"/>
              <a:t>.</a:t>
            </a:r>
          </a:p>
          <a:p>
            <a:r>
              <a:rPr lang="en-US" dirty="0" err="1"/>
              <a:t>Barliant</a:t>
            </a:r>
            <a:r>
              <a:rPr lang="en-US" dirty="0"/>
              <a:t>, Claire. (2010). Adaptive reuse: New strategies in response to the housing crisis. </a:t>
            </a:r>
            <a:r>
              <a:rPr lang="en-US" i="1" dirty="0"/>
              <a:t>A Journal of Art, Context, and Enquiry, 23</a:t>
            </a:r>
            <a:r>
              <a:rPr lang="en-US" dirty="0"/>
              <a:t>, 108-119.</a:t>
            </a:r>
          </a:p>
          <a:p>
            <a:r>
              <a:rPr lang="en-US" dirty="0" smtClean="0"/>
              <a:t>Ecology </a:t>
            </a:r>
            <a:r>
              <a:rPr lang="en-US" dirty="0"/>
              <a:t>Action Centre. (2010). </a:t>
            </a:r>
            <a:r>
              <a:rPr lang="en-US" i="1" dirty="0" smtClean="0"/>
              <a:t>Waste? Not! </a:t>
            </a:r>
            <a:r>
              <a:rPr lang="en-US" i="1" dirty="0"/>
              <a:t>Toolkit</a:t>
            </a:r>
            <a:r>
              <a:rPr lang="en-US" dirty="0"/>
              <a:t>. Retrieved from https://</a:t>
            </a:r>
            <a:r>
              <a:rPr lang="en-US" dirty="0" err="1"/>
              <a:t>www.ecologyaction.ca</a:t>
            </a:r>
            <a:r>
              <a:rPr lang="en-US" dirty="0"/>
              <a:t>/files/images-documents/file/</a:t>
            </a:r>
            <a:r>
              <a:rPr lang="en-US" dirty="0" err="1"/>
              <a:t>Built_Environment</a:t>
            </a:r>
            <a:r>
              <a:rPr lang="en-US" dirty="0"/>
              <a:t>/</a:t>
            </a:r>
            <a:r>
              <a:rPr lang="en-US" dirty="0" err="1"/>
              <a:t>cdtoolkit</a:t>
            </a:r>
            <a:r>
              <a:rPr lang="en-US" dirty="0"/>
              <a:t>/</a:t>
            </a:r>
            <a:r>
              <a:rPr lang="en-US" dirty="0" err="1"/>
              <a:t>WasteNOT.pdf</a:t>
            </a:r>
            <a:r>
              <a:rPr lang="en-US" dirty="0"/>
              <a:t>.</a:t>
            </a:r>
          </a:p>
          <a:p>
            <a:r>
              <a:rPr lang="en-US" dirty="0"/>
              <a:t>Ecology Action Centre. (</a:t>
            </a:r>
            <a:r>
              <a:rPr lang="en-US" dirty="0" err="1"/>
              <a:t>n.d.</a:t>
            </a:r>
            <a:r>
              <a:rPr lang="en-US" dirty="0"/>
              <a:t>). </a:t>
            </a:r>
            <a:r>
              <a:rPr lang="en-US" i="1" dirty="0"/>
              <a:t>2014-2015 Fern Lane expansion</a:t>
            </a:r>
            <a:r>
              <a:rPr lang="en-US" dirty="0"/>
              <a:t>. Retrieved on November 22, 2014 from https://</a:t>
            </a:r>
            <a:r>
              <a:rPr lang="en-US" dirty="0" err="1"/>
              <a:t>www.ecologyaction.ca</a:t>
            </a:r>
            <a:r>
              <a:rPr lang="en-US" dirty="0"/>
              <a:t>/expansion2014.</a:t>
            </a:r>
          </a:p>
          <a:p>
            <a:r>
              <a:rPr lang="en-US" dirty="0"/>
              <a:t>Habitat for Humanity </a:t>
            </a:r>
            <a:r>
              <a:rPr lang="en-US" dirty="0" err="1"/>
              <a:t>ReStore</a:t>
            </a:r>
            <a:r>
              <a:rPr lang="en-US" dirty="0"/>
              <a:t>. Retrieved November 22, 2014 from http://</a:t>
            </a:r>
            <a:r>
              <a:rPr lang="en-US" dirty="0" err="1"/>
              <a:t>www.habitatncr.com</a:t>
            </a:r>
            <a:r>
              <a:rPr lang="en-US" dirty="0"/>
              <a:t>/</a:t>
            </a:r>
            <a:r>
              <a:rPr lang="en-US" dirty="0" err="1"/>
              <a:t>index.php</a:t>
            </a:r>
            <a:r>
              <a:rPr lang="en-US" dirty="0"/>
              <a:t>/restore/restore-overview.</a:t>
            </a:r>
          </a:p>
          <a:p>
            <a:r>
              <a:rPr lang="en-US" dirty="0"/>
              <a:t>Jeffrey, Colin. (2011). </a:t>
            </a:r>
            <a:r>
              <a:rPr lang="en-US" i="1" dirty="0"/>
              <a:t>Construction and demolition waste recycling</a:t>
            </a:r>
            <a:r>
              <a:rPr lang="en-US" dirty="0"/>
              <a:t>. Retrieved from http://</a:t>
            </a:r>
            <a:r>
              <a:rPr lang="en-US" dirty="0" err="1"/>
              <a:t>www.dal.ca</a:t>
            </a:r>
            <a:r>
              <a:rPr lang="en-US" dirty="0"/>
              <a:t>/content/dam/</a:t>
            </a:r>
            <a:r>
              <a:rPr lang="en-US" dirty="0" err="1"/>
              <a:t>dalhousie</a:t>
            </a:r>
            <a:r>
              <a:rPr lang="en-US" dirty="0"/>
              <a:t>/</a:t>
            </a:r>
            <a:r>
              <a:rPr lang="en-US" dirty="0" err="1"/>
              <a:t>pdf</a:t>
            </a:r>
            <a:r>
              <a:rPr lang="en-US" dirty="0"/>
              <a:t>/sustainability/</a:t>
            </a:r>
            <a:r>
              <a:rPr lang="en-US" dirty="0" err="1"/>
              <a:t>Construction_Demolition_Waste_Recycling.pdf</a:t>
            </a:r>
            <a:r>
              <a:rPr lang="en-US" dirty="0"/>
              <a:t>.</a:t>
            </a:r>
          </a:p>
          <a:p>
            <a:r>
              <a:rPr lang="en-US" dirty="0"/>
              <a:t>Joint Action Committee on the Morris, The. (2013). </a:t>
            </a:r>
            <a:r>
              <a:rPr lang="en-US" i="1" dirty="0"/>
              <a:t>Moving the Morris House</a:t>
            </a:r>
            <a:r>
              <a:rPr lang="en-US" dirty="0"/>
              <a:t>. Retrieved from https://</a:t>
            </a:r>
            <a:r>
              <a:rPr lang="en-US" dirty="0" err="1"/>
              <a:t>www.ecologyaction.ca</a:t>
            </a:r>
            <a:r>
              <a:rPr lang="en-US" dirty="0"/>
              <a:t>/files/images-documents/Morrisbackgrounder_January2013.pdf.</a:t>
            </a:r>
          </a:p>
          <a:p>
            <a:r>
              <a:rPr lang="en-US" dirty="0"/>
              <a:t>Murnaghan, Aaron and Kim Thompson. (2011). </a:t>
            </a:r>
            <a:r>
              <a:rPr lang="en-US" i="1" dirty="0"/>
              <a:t>Saving the Morris Building</a:t>
            </a:r>
            <a:r>
              <a:rPr lang="en-US" dirty="0"/>
              <a:t>. Retrieved from https://</a:t>
            </a:r>
            <a:r>
              <a:rPr lang="en-US" dirty="0" err="1"/>
              <a:t>www.ecologyaction.ca</a:t>
            </a:r>
            <a:r>
              <a:rPr lang="en-US" dirty="0"/>
              <a:t>/files/images-documents/file/Mar22_11_%20Morrisktbackgrounder_compressed.pdf.</a:t>
            </a:r>
          </a:p>
          <a:p>
            <a:r>
              <a:rPr lang="en-US" dirty="0"/>
              <a:t>Regional Waste Reduction Coordinators of Nova Scotia. (2013). </a:t>
            </a:r>
            <a:r>
              <a:rPr lang="en-US" i="1" dirty="0"/>
              <a:t>Management guide for construction and demolition debris</a:t>
            </a:r>
            <a:r>
              <a:rPr lang="en-US" dirty="0"/>
              <a:t>. Retrieved from http://</a:t>
            </a:r>
            <a:r>
              <a:rPr lang="en-US" dirty="0" err="1"/>
              <a:t>www.wastecheck.ca</a:t>
            </a:r>
            <a:r>
              <a:rPr lang="en-US" dirty="0"/>
              <a:t>/</a:t>
            </a:r>
            <a:r>
              <a:rPr lang="en-US" dirty="0" err="1"/>
              <a:t>pdfs</a:t>
            </a:r>
            <a:r>
              <a:rPr lang="en-US" dirty="0"/>
              <a:t>/2014/</a:t>
            </a:r>
            <a:r>
              <a:rPr lang="en-US" dirty="0" err="1"/>
              <a:t>CandDManagementGuide.pdf</a:t>
            </a:r>
            <a:r>
              <a:rPr lang="en-US" dirty="0"/>
              <a:t>.</a:t>
            </a:r>
          </a:p>
        </p:txBody>
      </p:sp>
    </p:spTree>
    <p:extLst>
      <p:ext uri="{BB962C8B-B14F-4D97-AF65-F5344CB8AC3E}">
        <p14:creationId xmlns:p14="http://schemas.microsoft.com/office/powerpoint/2010/main" val="33869175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ngar_Bridge_Timber.JPG"/>
          <p:cNvPicPr>
            <a:picLocks noGrp="1" noChangeAspect="1"/>
          </p:cNvPicPr>
          <p:nvPr>
            <p:ph idx="1"/>
          </p:nvPr>
        </p:nvPicPr>
        <p:blipFill>
          <a:blip r:embed="rId2">
            <a:extLst>
              <a:ext uri="{28A0092B-C50C-407E-A947-70E740481C1C}">
                <a14:useLocalDpi xmlns:a14="http://schemas.microsoft.com/office/drawing/2010/main" val="0"/>
              </a:ext>
            </a:extLst>
          </a:blip>
          <a:srcRect t="6449" b="6449"/>
          <a:stretch>
            <a:fillRect/>
          </a:stretch>
        </p:blipFill>
        <p:spPr>
          <a:xfrm>
            <a:off x="0" y="1090768"/>
            <a:ext cx="9144000" cy="5035396"/>
          </a:xfrm>
        </p:spPr>
      </p:pic>
      <p:sp>
        <p:nvSpPr>
          <p:cNvPr id="3" name="TextBox 2"/>
          <p:cNvSpPr txBox="1"/>
          <p:nvPr/>
        </p:nvSpPr>
        <p:spPr>
          <a:xfrm>
            <a:off x="0" y="6306445"/>
            <a:ext cx="9144000" cy="307777"/>
          </a:xfrm>
          <a:prstGeom prst="rect">
            <a:avLst/>
          </a:prstGeom>
          <a:noFill/>
        </p:spPr>
        <p:txBody>
          <a:bodyPr wrap="square" rtlCol="0">
            <a:spAutoFit/>
          </a:bodyPr>
          <a:lstStyle/>
          <a:p>
            <a:pPr algn="ctr"/>
            <a:r>
              <a:rPr lang="en-US" sz="1400" dirty="0"/>
              <a:t>http://</a:t>
            </a:r>
            <a:r>
              <a:rPr lang="en-US" sz="1400" dirty="0" err="1"/>
              <a:t>upload.wikimedia.org</a:t>
            </a:r>
            <a:r>
              <a:rPr lang="en-US" sz="1400" dirty="0"/>
              <a:t>/</a:t>
            </a:r>
            <a:r>
              <a:rPr lang="en-US" sz="1400" dirty="0" err="1"/>
              <a:t>wikipedia</a:t>
            </a:r>
            <a:r>
              <a:rPr lang="en-US" sz="1400" dirty="0"/>
              <a:t>/en/6/6f/</a:t>
            </a:r>
            <a:r>
              <a:rPr lang="en-US" sz="1400" dirty="0" err="1"/>
              <a:t>Dangar_Bridge_Timber.JPG</a:t>
            </a:r>
            <a:endParaRPr lang="en-US" sz="1400" dirty="0"/>
          </a:p>
        </p:txBody>
      </p:sp>
    </p:spTree>
    <p:extLst>
      <p:ext uri="{BB962C8B-B14F-4D97-AF65-F5344CB8AC3E}">
        <p14:creationId xmlns:p14="http://schemas.microsoft.com/office/powerpoint/2010/main" val="26881860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a:xfrm>
            <a:off x="457200" y="1600200"/>
            <a:ext cx="8229600" cy="4886787"/>
          </a:xfrm>
        </p:spPr>
        <p:txBody>
          <a:bodyPr>
            <a:normAutofit/>
          </a:bodyPr>
          <a:lstStyle/>
          <a:p>
            <a:r>
              <a:rPr lang="en-US" sz="2500" dirty="0" smtClean="0"/>
              <a:t>When buildings are no longer useful for their original purposes, there are four main methods for reusing these buildings to reduce waste.</a:t>
            </a:r>
          </a:p>
          <a:p>
            <a:endParaRPr lang="en-US" sz="2500" dirty="0" smtClean="0"/>
          </a:p>
          <a:p>
            <a:r>
              <a:rPr lang="en-US" sz="2500" dirty="0" smtClean="0"/>
              <a:t>These strategies are: adaptive reuse, structure relocation, deconstruction and reconstruction in a new location, and deconstruction and reuse of materials in new projects.</a:t>
            </a:r>
          </a:p>
          <a:p>
            <a:endParaRPr lang="en-US" sz="2500" dirty="0" smtClean="0"/>
          </a:p>
          <a:p>
            <a:r>
              <a:rPr lang="en-US" sz="2500" dirty="0" smtClean="0"/>
              <a:t>The Ecology Action Centre Waste? NOT! Toolkit is an excellent resource for helping individuals make sustainable decisions affecting the futures of historic buildings. </a:t>
            </a:r>
            <a:endParaRPr lang="en-US" sz="2500" dirty="0"/>
          </a:p>
        </p:txBody>
      </p:sp>
    </p:spTree>
    <p:extLst>
      <p:ext uri="{BB962C8B-B14F-4D97-AF65-F5344CB8AC3E}">
        <p14:creationId xmlns:p14="http://schemas.microsoft.com/office/powerpoint/2010/main" val="104185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120" y="3769616"/>
            <a:ext cx="4248103" cy="897531"/>
          </a:xfrm>
        </p:spPr>
        <p:txBody>
          <a:bodyPr>
            <a:noAutofit/>
          </a:bodyPr>
          <a:lstStyle/>
          <a:p>
            <a:r>
              <a:rPr lang="en-US" sz="3500" dirty="0" smtClean="0"/>
              <a:t>Ecology Action </a:t>
            </a:r>
            <a:r>
              <a:rPr lang="en-US" sz="3500" dirty="0" smtClean="0"/>
              <a:t>Centre Office</a:t>
            </a:r>
            <a:endParaRPr lang="en-US" sz="3500" dirty="0"/>
          </a:p>
        </p:txBody>
      </p:sp>
      <p:pic>
        <p:nvPicPr>
          <p:cNvPr id="4" name="Content Placeholder 3" descr="378824182_9c80b1d2e0_z.jpg"/>
          <p:cNvPicPr>
            <a:picLocks noGrp="1" noChangeAspect="1"/>
          </p:cNvPicPr>
          <p:nvPr>
            <p:ph idx="1"/>
          </p:nvPr>
        </p:nvPicPr>
        <p:blipFill>
          <a:blip r:embed="rId2">
            <a:extLst>
              <a:ext uri="{28A0092B-C50C-407E-A947-70E740481C1C}">
                <a14:useLocalDpi xmlns:a14="http://schemas.microsoft.com/office/drawing/2010/main" val="0"/>
              </a:ext>
            </a:extLst>
          </a:blip>
          <a:srcRect t="8785" b="8785"/>
          <a:stretch>
            <a:fillRect/>
          </a:stretch>
        </p:blipFill>
        <p:spPr>
          <a:xfrm>
            <a:off x="3883426" y="0"/>
            <a:ext cx="5260574" cy="3158343"/>
          </a:xfrm>
        </p:spPr>
      </p:pic>
      <p:sp>
        <p:nvSpPr>
          <p:cNvPr id="3" name="TextBox 2"/>
          <p:cNvSpPr txBox="1"/>
          <p:nvPr/>
        </p:nvSpPr>
        <p:spPr>
          <a:xfrm>
            <a:off x="4583522" y="4925504"/>
            <a:ext cx="4501458" cy="523220"/>
          </a:xfrm>
          <a:prstGeom prst="rect">
            <a:avLst/>
          </a:prstGeom>
          <a:noFill/>
        </p:spPr>
        <p:txBody>
          <a:bodyPr wrap="square" rtlCol="0">
            <a:spAutoFit/>
          </a:bodyPr>
          <a:lstStyle/>
          <a:p>
            <a:pPr algn="ctr"/>
            <a:r>
              <a:rPr lang="sv-SE" sz="1400" dirty="0" err="1"/>
              <a:t>https</a:t>
            </a:r>
            <a:r>
              <a:rPr lang="sv-SE" sz="1400" dirty="0"/>
              <a:t>://c1.staticflickr.com/1/63/378824182_9c80b1d2e0_z.jpg</a:t>
            </a:r>
            <a:endParaRPr lang="en-US" sz="1400" dirty="0"/>
          </a:p>
        </p:txBody>
      </p:sp>
      <p:pic>
        <p:nvPicPr>
          <p:cNvPr id="5" name="Picture 4" descr="Screen Shot 2014-12-12 at 12.11.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0967"/>
            <a:ext cx="3883426" cy="4477033"/>
          </a:xfrm>
          <a:prstGeom prst="rect">
            <a:avLst/>
          </a:prstGeom>
        </p:spPr>
      </p:pic>
      <p:sp>
        <p:nvSpPr>
          <p:cNvPr id="6" name="TextBox 5"/>
          <p:cNvSpPr txBox="1"/>
          <p:nvPr/>
        </p:nvSpPr>
        <p:spPr>
          <a:xfrm>
            <a:off x="309345" y="374442"/>
            <a:ext cx="2767825" cy="1169551"/>
          </a:xfrm>
          <a:prstGeom prst="rect">
            <a:avLst/>
          </a:prstGeom>
          <a:noFill/>
        </p:spPr>
        <p:txBody>
          <a:bodyPr wrap="square" rtlCol="0">
            <a:spAutoFit/>
          </a:bodyPr>
          <a:lstStyle/>
          <a:p>
            <a:pPr algn="ctr"/>
            <a:r>
              <a:rPr lang="en-US" sz="3500" dirty="0" smtClean="0"/>
              <a:t>Waste? NOT! TOOLKIT</a:t>
            </a:r>
            <a:endParaRPr lang="en-US" sz="3500" dirty="0"/>
          </a:p>
        </p:txBody>
      </p:sp>
      <p:sp>
        <p:nvSpPr>
          <p:cNvPr id="7" name="TextBox 6"/>
          <p:cNvSpPr txBox="1"/>
          <p:nvPr/>
        </p:nvSpPr>
        <p:spPr>
          <a:xfrm>
            <a:off x="0" y="1642303"/>
            <a:ext cx="4054050" cy="738664"/>
          </a:xfrm>
          <a:prstGeom prst="rect">
            <a:avLst/>
          </a:prstGeom>
          <a:noFill/>
        </p:spPr>
        <p:txBody>
          <a:bodyPr wrap="square" rtlCol="0">
            <a:spAutoFit/>
          </a:bodyPr>
          <a:lstStyle/>
          <a:p>
            <a:r>
              <a:rPr lang="en-US" sz="1400" dirty="0"/>
              <a:t>https://</a:t>
            </a:r>
            <a:r>
              <a:rPr lang="en-US" sz="1400" dirty="0" err="1"/>
              <a:t>www.ecologyaction.ca</a:t>
            </a:r>
            <a:r>
              <a:rPr lang="en-US" sz="1400" dirty="0"/>
              <a:t>/files/images-documents/file/</a:t>
            </a:r>
            <a:r>
              <a:rPr lang="en-US" sz="1400" dirty="0" err="1"/>
              <a:t>Built_Environment</a:t>
            </a:r>
            <a:r>
              <a:rPr lang="en-US" sz="1400" dirty="0"/>
              <a:t>/</a:t>
            </a:r>
            <a:r>
              <a:rPr lang="en-US" sz="1400" dirty="0" err="1"/>
              <a:t>cdtoolkit</a:t>
            </a:r>
            <a:r>
              <a:rPr lang="en-US" sz="1400" dirty="0"/>
              <a:t>/</a:t>
            </a:r>
            <a:r>
              <a:rPr lang="en-US" sz="1400" dirty="0" err="1"/>
              <a:t>WasteNOT.pdf</a:t>
            </a:r>
            <a:endParaRPr lang="en-US" sz="1400" dirty="0"/>
          </a:p>
        </p:txBody>
      </p:sp>
    </p:spTree>
    <p:extLst>
      <p:ext uri="{BB962C8B-B14F-4D97-AF65-F5344CB8AC3E}">
        <p14:creationId xmlns:p14="http://schemas.microsoft.com/office/powerpoint/2010/main" val="2909800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a:xfrm>
            <a:off x="266700" y="1190625"/>
            <a:ext cx="8686800" cy="5245322"/>
          </a:xfrm>
        </p:spPr>
        <p:txBody>
          <a:bodyPr>
            <a:noAutofit/>
          </a:bodyPr>
          <a:lstStyle/>
          <a:p>
            <a:pPr marL="0" indent="0">
              <a:buNone/>
            </a:pPr>
            <a:r>
              <a:rPr lang="en-US" sz="1400" i="1" dirty="0"/>
              <a:t>Adaptive Reuse: Ecology Action Centre Office (2705 Fern Lane, Halifax, Nova Scotia) </a:t>
            </a:r>
            <a:endParaRPr lang="en-US" sz="1400" i="1" dirty="0" smtClean="0"/>
          </a:p>
          <a:p>
            <a:r>
              <a:rPr lang="en-US" sz="1400" dirty="0" smtClean="0"/>
              <a:t>Purchased 130-year old building for office and adapted it for their purposes. The bulk of this renovation was completed by volunteers.</a:t>
            </a:r>
          </a:p>
          <a:p>
            <a:r>
              <a:rPr lang="en-US" sz="1400" dirty="0" smtClean="0"/>
              <a:t>Currently in the middle of another renovation, where they will be adding an extra story using low-impact materials, and performing many upgrades to make the office more energy and water efficient. </a:t>
            </a:r>
            <a:endParaRPr lang="en-US" sz="1400" i="1" dirty="0"/>
          </a:p>
          <a:p>
            <a:pPr marL="0" indent="0">
              <a:buNone/>
            </a:pPr>
            <a:r>
              <a:rPr lang="en-US" sz="1400" i="1" dirty="0" smtClean="0"/>
              <a:t>Moving </a:t>
            </a:r>
            <a:r>
              <a:rPr lang="en-US" sz="1400" i="1" dirty="0"/>
              <a:t>Buildings: Morris House (2500 Creighton Street, Halifax, Nova Scotia</a:t>
            </a:r>
            <a:r>
              <a:rPr lang="en-US" sz="1400" i="1" dirty="0" smtClean="0"/>
              <a:t>) </a:t>
            </a:r>
          </a:p>
          <a:p>
            <a:r>
              <a:rPr lang="en-US" sz="1400" dirty="0"/>
              <a:t>P</a:t>
            </a:r>
            <a:r>
              <a:rPr lang="en-US" sz="1400" dirty="0" smtClean="0"/>
              <a:t>artnership between the EAC, the Heritage Trust of NS and community housing organizations. </a:t>
            </a:r>
          </a:p>
          <a:p>
            <a:r>
              <a:rPr lang="en-US" sz="1400" dirty="0" smtClean="0"/>
              <a:t>They moved the 250-year old Morris House across town, so it can be renovated into affordable housing units for 9 at-risk youth. The project will preserve an important historic building while creating housing for those that would otherwise likely be homeless.</a:t>
            </a:r>
            <a:endParaRPr lang="en-US" sz="1400" dirty="0"/>
          </a:p>
          <a:p>
            <a:pPr marL="0" indent="0">
              <a:buNone/>
            </a:pPr>
            <a:r>
              <a:rPr lang="en-US" sz="1400" i="1" dirty="0" smtClean="0"/>
              <a:t>Deconstruction</a:t>
            </a:r>
            <a:r>
              <a:rPr lang="en-US" sz="1400" i="1" dirty="0"/>
              <a:t> </a:t>
            </a:r>
            <a:r>
              <a:rPr lang="en-US" sz="1400" i="1" dirty="0" smtClean="0"/>
              <a:t>– Turner’s Barn (Somewhere in </a:t>
            </a:r>
            <a:r>
              <a:rPr lang="en-US" sz="1400" i="1" dirty="0" err="1" smtClean="0"/>
              <a:t>Jeddore</a:t>
            </a:r>
            <a:r>
              <a:rPr lang="en-US" sz="1400" i="1" dirty="0" smtClean="0"/>
              <a:t>, NS – Exact location unknown)</a:t>
            </a:r>
          </a:p>
          <a:p>
            <a:r>
              <a:rPr lang="en-US" sz="1400" dirty="0" smtClean="0"/>
              <a:t>An alternative to moving the building in one piece, buildings can be deconstructed and reconstructed in new locations. Such is the case with Turner’s Barn.</a:t>
            </a:r>
          </a:p>
          <a:p>
            <a:r>
              <a:rPr lang="en-US" sz="1400" dirty="0" smtClean="0"/>
              <a:t>This 180-year old barn was purchased, deconstructed and reconstructed on the new property. It was renovated to become a house, while using the same materials. The heritage value of the barn has changed, but some of its character was preserved, and the materials were used instead of being demolished and scrapped. </a:t>
            </a:r>
            <a:endParaRPr lang="en-US" sz="1400" dirty="0"/>
          </a:p>
          <a:p>
            <a:pPr marL="0" indent="0">
              <a:buNone/>
            </a:pPr>
            <a:r>
              <a:rPr lang="en-US" sz="1400" i="1" dirty="0" smtClean="0"/>
              <a:t>Materials </a:t>
            </a:r>
            <a:r>
              <a:rPr lang="en-US" sz="1400" i="1" dirty="0"/>
              <a:t>Reuse </a:t>
            </a:r>
            <a:endParaRPr lang="en-US" sz="1400" i="1" dirty="0" smtClean="0"/>
          </a:p>
          <a:p>
            <a:r>
              <a:rPr lang="en-US" sz="1400" dirty="0" smtClean="0"/>
              <a:t>Buildings not able to be reused for whatever reason can be carefully taken apart. </a:t>
            </a:r>
            <a:r>
              <a:rPr lang="en-US" sz="1400" dirty="0"/>
              <a:t>L</a:t>
            </a:r>
            <a:r>
              <a:rPr lang="en-US" sz="1400" dirty="0" smtClean="0"/>
              <a:t>umber, windows, doors (ex) can be cleaned and organized for reuse in future projects.</a:t>
            </a:r>
          </a:p>
          <a:p>
            <a:r>
              <a:rPr lang="en-US" sz="1400" dirty="0" smtClean="0"/>
              <a:t>Habitat for Humanity </a:t>
            </a:r>
            <a:r>
              <a:rPr lang="en-US" sz="1400" dirty="0" err="1" smtClean="0"/>
              <a:t>ReStore</a:t>
            </a:r>
            <a:r>
              <a:rPr lang="en-US" sz="1400" dirty="0" smtClean="0"/>
              <a:t> is an excellent example – collects used components and sells them at discounted prices, so that those who would otherwise be unable to afford them are able to purchase the components, allowing low income individuals access to quality products. </a:t>
            </a:r>
            <a:endParaRPr lang="en-US" sz="1400" dirty="0"/>
          </a:p>
        </p:txBody>
      </p:sp>
    </p:spTree>
    <p:extLst>
      <p:ext uri="{BB962C8B-B14F-4D97-AF65-F5344CB8AC3E}">
        <p14:creationId xmlns:p14="http://schemas.microsoft.com/office/powerpoint/2010/main" val="3128233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House</a:t>
            </a:r>
            <a:endParaRPr lang="en-US" dirty="0"/>
          </a:p>
        </p:txBody>
      </p:sp>
      <p:pic>
        <p:nvPicPr>
          <p:cNvPr id="4" name="Content Placeholder 3" descr="IMG_0296.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0" y="1389205"/>
            <a:ext cx="4725531" cy="2703690"/>
          </a:xfrm>
        </p:spPr>
      </p:pic>
      <p:sp>
        <p:nvSpPr>
          <p:cNvPr id="3" name="TextBox 2"/>
          <p:cNvSpPr txBox="1"/>
          <p:nvPr/>
        </p:nvSpPr>
        <p:spPr>
          <a:xfrm>
            <a:off x="293064" y="4082967"/>
            <a:ext cx="3858673" cy="523220"/>
          </a:xfrm>
          <a:prstGeom prst="rect">
            <a:avLst/>
          </a:prstGeom>
          <a:noFill/>
        </p:spPr>
        <p:txBody>
          <a:bodyPr wrap="square" rtlCol="0">
            <a:spAutoFit/>
          </a:bodyPr>
          <a:lstStyle/>
          <a:p>
            <a:pPr algn="ctr"/>
            <a:r>
              <a:rPr lang="en-US" sz="1400" dirty="0"/>
              <a:t>http://</a:t>
            </a:r>
            <a:r>
              <a:rPr lang="en-US" sz="1400" dirty="0" err="1"/>
              <a:t>thekitchensinkproject.blogspot.ca</a:t>
            </a:r>
            <a:r>
              <a:rPr lang="en-US" sz="1400" dirty="0"/>
              <a:t>/2013_01_01_archive.html</a:t>
            </a:r>
          </a:p>
        </p:txBody>
      </p:sp>
      <p:pic>
        <p:nvPicPr>
          <p:cNvPr id="5" name="Picture 4" descr="DLF20141112_101638_Morris_oblique-ENcr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531" y="3011822"/>
            <a:ext cx="4418469" cy="3846178"/>
          </a:xfrm>
          <a:prstGeom prst="rect">
            <a:avLst/>
          </a:prstGeom>
        </p:spPr>
      </p:pic>
      <p:sp>
        <p:nvSpPr>
          <p:cNvPr id="6" name="TextBox 5"/>
          <p:cNvSpPr txBox="1"/>
          <p:nvPr/>
        </p:nvSpPr>
        <p:spPr>
          <a:xfrm>
            <a:off x="5118205" y="2683962"/>
            <a:ext cx="3858673" cy="307777"/>
          </a:xfrm>
          <a:prstGeom prst="rect">
            <a:avLst/>
          </a:prstGeom>
          <a:noFill/>
        </p:spPr>
        <p:txBody>
          <a:bodyPr wrap="square" rtlCol="0">
            <a:spAutoFit/>
          </a:bodyPr>
          <a:lstStyle/>
          <a:p>
            <a:pPr algn="ctr"/>
            <a:r>
              <a:rPr lang="en-US" sz="1400" dirty="0" smtClean="0"/>
              <a:t>Linda Forbes, Heritage Trust of Nova Scotia</a:t>
            </a:r>
            <a:endParaRPr lang="en-US" sz="1400" dirty="0"/>
          </a:p>
        </p:txBody>
      </p:sp>
    </p:spTree>
    <p:extLst>
      <p:ext uri="{BB962C8B-B14F-4D97-AF65-F5344CB8AC3E}">
        <p14:creationId xmlns:p14="http://schemas.microsoft.com/office/powerpoint/2010/main" val="12030171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Turner’s Barn</a:t>
            </a:r>
            <a:endParaRPr lang="en-US" dirty="0"/>
          </a:p>
        </p:txBody>
      </p:sp>
      <p:pic>
        <p:nvPicPr>
          <p:cNvPr id="7" name="Content Placeholder 6" descr="turner-barn.jpg"/>
          <p:cNvPicPr>
            <a:picLocks noGrp="1" noChangeAspect="1"/>
          </p:cNvPicPr>
          <p:nvPr>
            <p:ph idx="1"/>
          </p:nvPr>
        </p:nvPicPr>
        <p:blipFill>
          <a:blip r:embed="rId2">
            <a:extLst>
              <a:ext uri="{28A0092B-C50C-407E-A947-70E740481C1C}">
                <a14:useLocalDpi xmlns:a14="http://schemas.microsoft.com/office/drawing/2010/main" val="0"/>
              </a:ext>
            </a:extLst>
          </a:blip>
          <a:srcRect t="3433" b="3433"/>
          <a:stretch>
            <a:fillRect/>
          </a:stretch>
        </p:blipFill>
        <p:spPr>
          <a:xfrm>
            <a:off x="9569" y="1239837"/>
            <a:ext cx="4602119" cy="2874549"/>
          </a:xfrm>
        </p:spPr>
      </p:pic>
      <p:sp>
        <p:nvSpPr>
          <p:cNvPr id="3" name="TextBox 2"/>
          <p:cNvSpPr txBox="1"/>
          <p:nvPr/>
        </p:nvSpPr>
        <p:spPr>
          <a:xfrm>
            <a:off x="0" y="6438275"/>
            <a:ext cx="4715790" cy="307777"/>
          </a:xfrm>
          <a:prstGeom prst="rect">
            <a:avLst/>
          </a:prstGeom>
          <a:noFill/>
        </p:spPr>
        <p:txBody>
          <a:bodyPr wrap="square" rtlCol="0">
            <a:spAutoFit/>
          </a:bodyPr>
          <a:lstStyle/>
          <a:p>
            <a:pPr algn="ctr"/>
            <a:r>
              <a:rPr lang="en-US" sz="1400" dirty="0"/>
              <a:t>http://</a:t>
            </a:r>
            <a:r>
              <a:rPr lang="en-US" sz="1400" dirty="0" err="1"/>
              <a:t>www.balticwoodworking.com</a:t>
            </a:r>
            <a:r>
              <a:rPr lang="en-US" sz="1400" dirty="0"/>
              <a:t>/</a:t>
            </a:r>
            <a:r>
              <a:rPr lang="en-US" sz="1400" dirty="0" err="1"/>
              <a:t>timberframing.htm</a:t>
            </a:r>
            <a:endParaRPr lang="en-US" sz="1400" dirty="0"/>
          </a:p>
        </p:txBody>
      </p:sp>
      <p:pic>
        <p:nvPicPr>
          <p:cNvPr id="4" name="Picture 3" descr="Screen Shot 2014-12-09 at 1.46.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736" y="3768647"/>
            <a:ext cx="4535264" cy="3089353"/>
          </a:xfrm>
          <a:prstGeom prst="rect">
            <a:avLst/>
          </a:prstGeom>
        </p:spPr>
      </p:pic>
      <p:sp>
        <p:nvSpPr>
          <p:cNvPr id="5" name="TextBox 4"/>
          <p:cNvSpPr txBox="1"/>
          <p:nvPr/>
        </p:nvSpPr>
        <p:spPr>
          <a:xfrm>
            <a:off x="1090849" y="4130666"/>
            <a:ext cx="2197979" cy="369332"/>
          </a:xfrm>
          <a:prstGeom prst="rect">
            <a:avLst/>
          </a:prstGeom>
          <a:noFill/>
        </p:spPr>
        <p:txBody>
          <a:bodyPr wrap="square" rtlCol="0">
            <a:spAutoFit/>
          </a:bodyPr>
          <a:lstStyle/>
          <a:p>
            <a:pPr algn="ctr"/>
            <a:r>
              <a:rPr lang="en-US" dirty="0" smtClean="0"/>
              <a:t>Before</a:t>
            </a:r>
            <a:endParaRPr lang="en-US" dirty="0"/>
          </a:p>
        </p:txBody>
      </p:sp>
      <p:sp>
        <p:nvSpPr>
          <p:cNvPr id="6" name="TextBox 5"/>
          <p:cNvSpPr txBox="1"/>
          <p:nvPr/>
        </p:nvSpPr>
        <p:spPr>
          <a:xfrm>
            <a:off x="5991529" y="3431875"/>
            <a:ext cx="1953759" cy="369332"/>
          </a:xfrm>
          <a:prstGeom prst="rect">
            <a:avLst/>
          </a:prstGeom>
          <a:noFill/>
        </p:spPr>
        <p:txBody>
          <a:bodyPr wrap="square" rtlCol="0">
            <a:spAutoFit/>
          </a:bodyPr>
          <a:lstStyle/>
          <a:p>
            <a:pPr algn="ctr"/>
            <a:r>
              <a:rPr lang="en-US" dirty="0" smtClean="0"/>
              <a:t>After</a:t>
            </a:r>
            <a:endParaRPr lang="en-US" dirty="0"/>
          </a:p>
        </p:txBody>
      </p:sp>
    </p:spTree>
    <p:extLst>
      <p:ext uri="{BB962C8B-B14F-4D97-AF65-F5344CB8AC3E}">
        <p14:creationId xmlns:p14="http://schemas.microsoft.com/office/powerpoint/2010/main" val="835934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Ecology Action Centre was formed in the 1970s, from a Dalhousie University course entitled “Living Ecology.” Its first mission was to promote recycling in Halifax. Over the years, it has expanded, focusing other environmental and social issues.</a:t>
            </a:r>
          </a:p>
          <a:p>
            <a:r>
              <a:rPr lang="en-US" dirty="0"/>
              <a:t>In 2006, the Ecology Action Centre purchased a 130-year-old building, which it renovated into its eco-friendly office.</a:t>
            </a:r>
          </a:p>
          <a:p>
            <a:r>
              <a:rPr lang="en-US" dirty="0"/>
              <a:t>Finally, in 2009, the Ecology Action Centre became involved with a project started by the Heritage Trust of Nova Scotia – the Morris House.</a:t>
            </a:r>
          </a:p>
          <a:p>
            <a:r>
              <a:rPr lang="en-US" dirty="0"/>
              <a:t>In, 2010, it released its “Waste? NOT! Toolkit” to promote the reuse of historic buildings, and the reduction in waste.</a:t>
            </a:r>
          </a:p>
          <a:p>
            <a:r>
              <a:rPr lang="en-US" dirty="0"/>
              <a:t>In early 2013, the Morris House was moved across Halifax, to be repurposed as affordable housing for youth.</a:t>
            </a:r>
          </a:p>
        </p:txBody>
      </p:sp>
    </p:spTree>
    <p:extLst>
      <p:ext uri="{BB962C8B-B14F-4D97-AF65-F5344CB8AC3E}">
        <p14:creationId xmlns:p14="http://schemas.microsoft.com/office/powerpoint/2010/main" val="366841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Natural/Cultural Heritage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a:t>
            </a:r>
            <a:r>
              <a:rPr lang="en-US" sz="2000" dirty="0" smtClean="0"/>
              <a:t>ultural heritage</a:t>
            </a:r>
            <a:r>
              <a:rPr lang="en-US" sz="2000" dirty="0"/>
              <a:t>:</a:t>
            </a:r>
            <a:r>
              <a:rPr lang="en-US" sz="2000" dirty="0" smtClean="0"/>
              <a:t> Some </a:t>
            </a:r>
            <a:r>
              <a:rPr lang="en-US" sz="2000" dirty="0"/>
              <a:t>buildings that are being reused may have heritage </a:t>
            </a:r>
            <a:r>
              <a:rPr lang="en-US" sz="2000" dirty="0" smtClean="0"/>
              <a:t>designations, however the examples discussed are not designated. Regardless, they </a:t>
            </a:r>
            <a:r>
              <a:rPr lang="en-US" sz="2000" dirty="0"/>
              <a:t>are 250 years old, 130 years old and 180 years old respectively. </a:t>
            </a:r>
            <a:r>
              <a:rPr lang="en-US" sz="2000" dirty="0" smtClean="0"/>
              <a:t>They clearly have value, but the value has not been legally protected.</a:t>
            </a:r>
          </a:p>
          <a:p>
            <a:pPr marL="0" indent="0">
              <a:buNone/>
            </a:pPr>
            <a:endParaRPr lang="en-US" sz="2000" dirty="0"/>
          </a:p>
          <a:p>
            <a:pPr marL="0" indent="0">
              <a:buNone/>
            </a:pPr>
            <a:r>
              <a:rPr lang="en-US" sz="2000" dirty="0"/>
              <a:t>W</a:t>
            </a:r>
            <a:r>
              <a:rPr lang="en-US" sz="2000" dirty="0" smtClean="0"/>
              <a:t>hen </a:t>
            </a:r>
            <a:r>
              <a:rPr lang="en-US" sz="2000" dirty="0"/>
              <a:t>working with </a:t>
            </a:r>
            <a:r>
              <a:rPr lang="en-US" sz="2000" dirty="0" smtClean="0"/>
              <a:t>designated or non</a:t>
            </a:r>
            <a:r>
              <a:rPr lang="en-US" sz="2000" dirty="0"/>
              <a:t>-designated buildings, an approach of minimal intervention should be taken whenever possible. The Standards and Guidelines for the Conservation of Historic Places in Canada is an important document, and should be followed when renovating any historic building, not just one that is designated.</a:t>
            </a:r>
          </a:p>
        </p:txBody>
      </p:sp>
    </p:spTree>
    <p:extLst>
      <p:ext uri="{BB962C8B-B14F-4D97-AF65-F5344CB8AC3E}">
        <p14:creationId xmlns:p14="http://schemas.microsoft.com/office/powerpoint/2010/main" val="35424564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3972</TotalTime>
  <Words>1338</Words>
  <Application>Microsoft Macintosh PowerPoint</Application>
  <PresentationFormat>On-screen Show (4:3)</PresentationFormat>
  <Paragraphs>83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vt:lpstr>
      <vt:lpstr>Reusing/Recycling Historic Buildings</vt:lpstr>
      <vt:lpstr>PowerPoint Presentation</vt:lpstr>
      <vt:lpstr>Lessons</vt:lpstr>
      <vt:lpstr>Ecology Action Centre Office</vt:lpstr>
      <vt:lpstr>Description</vt:lpstr>
      <vt:lpstr>Morris House</vt:lpstr>
      <vt:lpstr>Turner’s Barn</vt:lpstr>
      <vt:lpstr>Timeline</vt:lpstr>
      <vt:lpstr>Natural/Cultural Heritage</vt:lpstr>
      <vt:lpstr>Levels of Intervention</vt:lpstr>
      <vt:lpstr>Sustainability</vt:lpstr>
      <vt:lpstr>Stakeholders</vt:lpstr>
      <vt:lpstr>References</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Susan  Ross</dc:creator>
  <cp:lastModifiedBy>Andrew Silver</cp:lastModifiedBy>
  <cp:revision>46</cp:revision>
  <dcterms:created xsi:type="dcterms:W3CDTF">2014-11-24T13:41:03Z</dcterms:created>
  <dcterms:modified xsi:type="dcterms:W3CDTF">2014-12-12T17:16:54Z</dcterms:modified>
</cp:coreProperties>
</file>