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4" r:id="rId4"/>
    <p:sldId id="265" r:id="rId5"/>
    <p:sldId id="259" r:id="rId6"/>
    <p:sldId id="262" r:id="rId7"/>
    <p:sldId id="268" r:id="rId8"/>
    <p:sldId id="260" r:id="rId9"/>
    <p:sldId id="266" r:id="rId10"/>
    <p:sldId id="261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B272E-40AB-4A85-9FB5-1B5D1E6D1C0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CF92-B2ED-4EF0-9644-CFAA2CA5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CF92-B2ED-4EF0-9644-CFAA2CA51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46C8-3B9D-0846-8CC8-DFC4CCF9A9DA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7F23-EC19-1340-B690-2A3E4941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0469"/>
            <a:ext cx="7772400" cy="1470025"/>
          </a:xfrm>
        </p:spPr>
        <p:txBody>
          <a:bodyPr/>
          <a:lstStyle/>
          <a:p>
            <a:r>
              <a:rPr lang="en-US" dirty="0" smtClean="0"/>
              <a:t>Library of Parliament in Ottawa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6244"/>
            <a:ext cx="6400800" cy="1752600"/>
          </a:xfrm>
        </p:spPr>
        <p:txBody>
          <a:bodyPr/>
          <a:lstStyle/>
          <a:p>
            <a:r>
              <a:rPr lang="en-US" dirty="0" smtClean="0"/>
              <a:t>Sustainable Rehabilitation of a Cultural Icon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9928" y="450392"/>
            <a:ext cx="31933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Atheer</a:t>
            </a:r>
            <a:r>
              <a:rPr lang="en-US" dirty="0" smtClean="0"/>
              <a:t> </a:t>
            </a:r>
            <a:r>
              <a:rPr lang="en-US" dirty="0" err="1" smtClean="0"/>
              <a:t>Alfawzan</a:t>
            </a:r>
            <a:endParaRPr lang="en-US" dirty="0" smtClean="0"/>
          </a:p>
          <a:p>
            <a:pPr algn="ctr"/>
            <a:r>
              <a:rPr lang="en-US" dirty="0" smtClean="0"/>
              <a:t>CDNS 4403-5003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Sustainable Heritage Case Study</a:t>
            </a:r>
          </a:p>
          <a:p>
            <a:pPr algn="ctr"/>
            <a:r>
              <a:rPr lang="en-US" dirty="0" smtClean="0"/>
              <a:t> Class Presentation </a:t>
            </a:r>
          </a:p>
          <a:p>
            <a:pPr algn="ctr"/>
            <a:r>
              <a:rPr lang="en-US" dirty="0" smtClean="0"/>
              <a:t>Nov.28,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3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43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i="1" dirty="0" smtClean="0">
                <a:solidFill>
                  <a:srgbClr val="00B050"/>
                </a:solidFill>
              </a:rPr>
              <a:t>Environmental </a:t>
            </a:r>
            <a:r>
              <a:rPr lang="en-CA" i="1" dirty="0" smtClean="0"/>
              <a:t>Sustainability: </a:t>
            </a:r>
          </a:p>
          <a:p>
            <a:r>
              <a:rPr lang="en-CA" i="1" dirty="0" smtClean="0"/>
              <a:t>Conserving energy, reusing/recycling materials</a:t>
            </a:r>
            <a:endParaRPr lang="en-CA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Socio-Cultural </a:t>
            </a:r>
            <a:r>
              <a:rPr lang="en-CA" i="1" dirty="0" smtClean="0"/>
              <a:t>Sustainability:</a:t>
            </a:r>
            <a:endParaRPr lang="en-CA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CA" i="1" dirty="0" smtClean="0"/>
              <a:t>Conserving cultural identify of the structure</a:t>
            </a:r>
            <a:endParaRPr lang="en-CA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i="1" dirty="0" smtClean="0">
                <a:solidFill>
                  <a:srgbClr val="FF0000"/>
                </a:solidFill>
              </a:rPr>
              <a:t>Economic</a:t>
            </a:r>
            <a:r>
              <a:rPr lang="en-CA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i="1" dirty="0" smtClean="0"/>
              <a:t>Sustainability:</a:t>
            </a:r>
          </a:p>
          <a:p>
            <a:r>
              <a:rPr lang="en-CA" i="1" dirty="0" smtClean="0"/>
              <a:t>Reducing costs and increasing service life</a:t>
            </a:r>
            <a:endParaRPr lang="en-CA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891" y="6047741"/>
            <a:ext cx="808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Building Resilience: Practical Guide for the Sustainable Rehabilitation of Buildings in Canada. Ministers of Cultural Heritage in Canada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1425" y="4250453"/>
            <a:ext cx="18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Copper Roof </a:t>
            </a:r>
          </a:p>
          <a:p>
            <a:pPr algn="ctr"/>
            <a:r>
              <a:rPr lang="en-US" dirty="0" smtClean="0"/>
              <a:t>(Old Roof Reused)</a:t>
            </a:r>
            <a:endParaRPr lang="en-US" dirty="0"/>
          </a:p>
        </p:txBody>
      </p:sp>
      <p:pic>
        <p:nvPicPr>
          <p:cNvPr id="3076" name="Picture 4" descr="Restored decorative ironwork that was reinstalled on lantern roof on October 14, 200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0" y="435973"/>
            <a:ext cx="3155862" cy="22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7331" y="2788721"/>
            <a:ext cx="29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Restored Decorative Ironwork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31" y="3265636"/>
            <a:ext cx="3078601" cy="2827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4605" y="6210598"/>
            <a:ext cx="266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Laser Cleaning of Masonry</a:t>
            </a:r>
            <a:endParaRPr lang="en-US" dirty="0"/>
          </a:p>
        </p:txBody>
      </p:sp>
      <p:pic>
        <p:nvPicPr>
          <p:cNvPr id="3078" name="Picture 6" descr="http://en.coppercanada.ca/applications/architecture/gallery/library/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73" y="1897705"/>
            <a:ext cx="3470230" cy="22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63358" y="5305357"/>
            <a:ext cx="4280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Images from: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Government of Canada and Canadian Copper and Brass Development Association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85606"/>
            <a:ext cx="8229600" cy="495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Canada, G. o.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Directory of Federal Heritage Designations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Parliament Hill, Library: http://www.pc.gc.ca/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Canada, G. o.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Library of Parliament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The Origins of the Library: https://www.tpsgc-pwgsc.gc.ca/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Canada, G. o. (2017). 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Libray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Parliament: New life for a Landmark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https://web.archive.org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Canada, H.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Parliament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http://www.thecanadianencyclopedia.ca/en/article/parliament/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Canada, H. o.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 of Commons Procedures and Practices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Parliamentary Buildings and Grounds: http://www.ourcommons.ca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Canada's Historic Places. (2010).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and Guidelines: for the historic conservation of historic places in Canada.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Ottawa: Government of Canada.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Canadian Copper and Brass Development Association. (2017, November 26).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Canadian Copper and Brass Development Association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Parliamentary Library: http://en.coppercanada.ca/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Direct, P.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Photographers Direct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Library of Parliament, Ottawa,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http://photographersdirect.com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of Canada.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Parliamentary Buildings are Rehabilitated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https://www.tpsgc-pwgsc.gc.ca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Ministers of Cultural Heritage in Canada. (2016).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Resilience: Practical Guide for the Sustainable Rehabilitation of Buildings in Canada.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Ministers of Cultural Heritage in Canada.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Potter, O. (2017).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Libraries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Valinor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http://valinor.ca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1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19" y="667250"/>
            <a:ext cx="8229600" cy="1143000"/>
          </a:xfrm>
        </p:spPr>
        <p:txBody>
          <a:bodyPr/>
          <a:lstStyle/>
          <a:p>
            <a:r>
              <a:rPr lang="en-US" dirty="0" smtClean="0"/>
              <a:t>The Library of Parliament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3254" y="5284943"/>
            <a:ext cx="478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Library of Parliament during construction in 1857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674" y="5284943"/>
            <a:ext cx="274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Library of Parliament Today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1826" y="6362778"/>
            <a:ext cx="365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Images from: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Government of Canada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098" name="Picture 2" descr="View enlarged image of the Library of Parlia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4"/>
          <a:stretch/>
        </p:blipFill>
        <p:spPr bwMode="auto">
          <a:xfrm>
            <a:off x="749674" y="1810250"/>
            <a:ext cx="7557977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8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92020"/>
          </a:xfrm>
        </p:spPr>
        <p:txBody>
          <a:bodyPr>
            <a:normAutofit lnSpcReduction="10000"/>
          </a:bodyPr>
          <a:lstStyle/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The importance of the relationship between historic/cultural conservation and sustainability. There are ways that we can  maintain our historic/cultural buildings and do it in a sustainable manner. 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Strategies for sustainable rehabilitation include adaptive reuse, improvement of durability, and modernization of building components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The Standards and Guidelines for th</a:t>
            </a:r>
            <a:r>
              <a:rPr lang="en-US" sz="2200" dirty="0" smtClean="0"/>
              <a:t>e conservation of historic places in Canada and Building Resilience guidelines for the sustainable rehabilitation of buildings in Canada are excellent sources for historic conservation in Canada and sustainable redevelopment.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18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1384" y="5160176"/>
            <a:ext cx="595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Merging sustainable rehabilitation and heritage conservation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82" r="13395"/>
          <a:stretch/>
        </p:blipFill>
        <p:spPr>
          <a:xfrm>
            <a:off x="5356908" y="1260554"/>
            <a:ext cx="3456012" cy="36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56" y="1491344"/>
            <a:ext cx="4963316" cy="332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428" y="6362778"/>
            <a:ext cx="831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See: Canada’s Historic Places (2010) and Ministers of Cultural Heritage in Canada (2016)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0"/>
            <a:ext cx="8229600" cy="1143000"/>
          </a:xfrm>
        </p:spPr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311"/>
            <a:ext cx="8229600" cy="5856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700" i="1" dirty="0"/>
              <a:t>Preservation of Existing </a:t>
            </a:r>
            <a:r>
              <a:rPr lang="en-CA" sz="1700" i="1" dirty="0" smtClean="0"/>
              <a:t>Façade (</a:t>
            </a:r>
            <a:r>
              <a:rPr lang="en-CA" sz="1700" i="1" dirty="0" smtClean="0">
                <a:solidFill>
                  <a:srgbClr val="00B050"/>
                </a:solidFill>
              </a:rPr>
              <a:t>Environmental/</a:t>
            </a:r>
            <a:r>
              <a:rPr lang="en-CA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Cultural/</a:t>
            </a:r>
            <a:r>
              <a:rPr lang="en-CA" sz="1700" i="1" dirty="0" smtClean="0">
                <a:solidFill>
                  <a:srgbClr val="FF0000"/>
                </a:solidFill>
              </a:rPr>
              <a:t>Economic</a:t>
            </a:r>
            <a:r>
              <a:rPr lang="en-CA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1700" i="1" dirty="0" smtClean="0"/>
              <a:t>Sustainability):</a:t>
            </a:r>
          </a:p>
          <a:p>
            <a:r>
              <a:rPr lang="en-CA" sz="1700" dirty="0" smtClean="0"/>
              <a:t>Existing </a:t>
            </a:r>
            <a:r>
              <a:rPr lang="en-CA" sz="1700" dirty="0"/>
              <a:t>elements of the structural façade were removed, rehabilitated, and reinstalled on the building for preservation purposes. </a:t>
            </a:r>
            <a:r>
              <a:rPr lang="en-CA" sz="1700" dirty="0" smtClean="0"/>
              <a:t>This also reserved </a:t>
            </a:r>
            <a:r>
              <a:rPr lang="en-CA" sz="1700" dirty="0"/>
              <a:t>the cultural heritage of the structure by keeping as much of the original structure as possible. </a:t>
            </a:r>
            <a:endParaRPr lang="en-CA" sz="1700" dirty="0" smtClean="0"/>
          </a:p>
          <a:p>
            <a:r>
              <a:rPr lang="en-CA" sz="1700" dirty="0" smtClean="0"/>
              <a:t>Laser cleaning of façade preserves appearance without the use of harmful chemicals.</a:t>
            </a:r>
          </a:p>
          <a:p>
            <a:endParaRPr lang="en-CA" sz="1700" dirty="0" smtClean="0"/>
          </a:p>
          <a:p>
            <a:pPr marL="0" indent="0">
              <a:buNone/>
            </a:pPr>
            <a:r>
              <a:rPr lang="en-CA" sz="1700" i="1" dirty="0"/>
              <a:t>Replacement of Lighting Systems </a:t>
            </a:r>
            <a:r>
              <a:rPr lang="en-CA" sz="1700" i="1" dirty="0" smtClean="0"/>
              <a:t>(</a:t>
            </a:r>
            <a:r>
              <a:rPr lang="en-CA" sz="1700" i="1" dirty="0" smtClean="0">
                <a:solidFill>
                  <a:srgbClr val="00B050"/>
                </a:solidFill>
              </a:rPr>
              <a:t>Environmental/</a:t>
            </a:r>
            <a:r>
              <a:rPr lang="en-CA" sz="1700" i="1" dirty="0">
                <a:solidFill>
                  <a:srgbClr val="FF0000"/>
                </a:solidFill>
              </a:rPr>
              <a:t>Economic</a:t>
            </a:r>
            <a:r>
              <a:rPr lang="en-CA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1700" i="1" dirty="0"/>
              <a:t>Sustainability):</a:t>
            </a:r>
          </a:p>
          <a:p>
            <a:r>
              <a:rPr lang="en-CA" sz="1700" dirty="0"/>
              <a:t>Replacement of old incandescent light fixtures with energy efficient LED lights  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CA" sz="1700" i="1" dirty="0" smtClean="0"/>
              <a:t>Removal </a:t>
            </a:r>
            <a:r>
              <a:rPr lang="en-CA" sz="1700" i="1" dirty="0"/>
              <a:t>of Harmful Building Materials and </a:t>
            </a:r>
            <a:r>
              <a:rPr lang="en-CA" sz="1700" i="1" dirty="0" smtClean="0"/>
              <a:t>Substances </a:t>
            </a:r>
            <a:r>
              <a:rPr lang="en-CA" sz="1700" i="1" dirty="0"/>
              <a:t>(</a:t>
            </a:r>
            <a:r>
              <a:rPr lang="en-CA" sz="1700" i="1" dirty="0">
                <a:solidFill>
                  <a:srgbClr val="00B050"/>
                </a:solidFill>
              </a:rPr>
              <a:t>Environmental</a:t>
            </a:r>
            <a:r>
              <a:rPr lang="en-CA" sz="17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1700" i="1" dirty="0"/>
              <a:t>Sustainability</a:t>
            </a:r>
            <a:r>
              <a:rPr lang="en-CA" sz="1700" i="1" dirty="0" smtClean="0"/>
              <a:t>):</a:t>
            </a:r>
          </a:p>
          <a:p>
            <a:r>
              <a:rPr lang="en-CA" sz="1700" dirty="0" smtClean="0"/>
              <a:t>Replacement </a:t>
            </a:r>
            <a:r>
              <a:rPr lang="en-CA" sz="1700" dirty="0"/>
              <a:t>of </a:t>
            </a:r>
            <a:r>
              <a:rPr lang="en-CA" sz="1700" dirty="0" smtClean="0"/>
              <a:t>hazardous and toxic </a:t>
            </a:r>
            <a:r>
              <a:rPr lang="en-CA" sz="1700" dirty="0"/>
              <a:t>materials with sustainable and durable alternatives ensures that the library will be a safe and functional space for many years to come. </a:t>
            </a:r>
            <a:endParaRPr lang="en-CA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CA" sz="1700" i="1" dirty="0" smtClean="0"/>
              <a:t>New </a:t>
            </a:r>
            <a:r>
              <a:rPr lang="en-CA" sz="1700" i="1" dirty="0"/>
              <a:t>Window Systems </a:t>
            </a:r>
            <a:r>
              <a:rPr lang="en-CA" sz="1700" i="1" dirty="0" smtClean="0"/>
              <a:t>for </a:t>
            </a:r>
            <a:r>
              <a:rPr lang="en-CA" sz="1700" i="1" dirty="0"/>
              <a:t>Energy </a:t>
            </a:r>
            <a:r>
              <a:rPr lang="en-CA" sz="1700" i="1" dirty="0" smtClean="0"/>
              <a:t>Conservation </a:t>
            </a:r>
            <a:r>
              <a:rPr lang="en-CA" sz="1700" i="1" dirty="0"/>
              <a:t>(</a:t>
            </a:r>
            <a:r>
              <a:rPr lang="en-CA" sz="1700" i="1" dirty="0" smtClean="0">
                <a:solidFill>
                  <a:srgbClr val="00B050"/>
                </a:solidFill>
              </a:rPr>
              <a:t>Environmental/</a:t>
            </a:r>
            <a:r>
              <a:rPr lang="en-CA" sz="17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Cultural </a:t>
            </a:r>
            <a:r>
              <a:rPr lang="en-CA" sz="1700" i="1" dirty="0"/>
              <a:t>Sustainability</a:t>
            </a:r>
            <a:r>
              <a:rPr lang="en-CA" sz="1700" i="1" dirty="0" smtClean="0"/>
              <a:t>): </a:t>
            </a:r>
          </a:p>
          <a:p>
            <a:r>
              <a:rPr lang="en-CA" sz="1700" dirty="0" smtClean="0"/>
              <a:t>Replacement </a:t>
            </a:r>
            <a:r>
              <a:rPr lang="en-CA" sz="1700" dirty="0"/>
              <a:t>of existing windows with new more efficient window pane </a:t>
            </a:r>
            <a:r>
              <a:rPr lang="en-CA" sz="1700" dirty="0" smtClean="0"/>
              <a:t>systems.</a:t>
            </a:r>
          </a:p>
          <a:p>
            <a:r>
              <a:rPr lang="en-CA" sz="1700" dirty="0" smtClean="0"/>
              <a:t>Preserving </a:t>
            </a:r>
            <a:r>
              <a:rPr lang="en-CA" sz="1700" dirty="0"/>
              <a:t>the quality of the light inside the library room, </a:t>
            </a:r>
            <a:r>
              <a:rPr lang="en-CA" sz="1700" dirty="0" smtClean="0"/>
              <a:t>a character </a:t>
            </a:r>
            <a:r>
              <a:rPr lang="en-CA" sz="1700" dirty="0"/>
              <a:t>defining </a:t>
            </a:r>
            <a:r>
              <a:rPr lang="en-CA" sz="1700" dirty="0" smtClean="0"/>
              <a:t>features.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CA" sz="1600" i="1" dirty="0" smtClean="0"/>
              <a:t>Replacement of the Copper Roof (</a:t>
            </a:r>
            <a:r>
              <a:rPr lang="en-CA" sz="1600" i="1" dirty="0">
                <a:solidFill>
                  <a:srgbClr val="00B050"/>
                </a:solidFill>
              </a:rPr>
              <a:t>Environmental/</a:t>
            </a:r>
            <a:r>
              <a:rPr lang="en-CA" sz="16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Cultural/</a:t>
            </a:r>
            <a:r>
              <a:rPr lang="en-CA" sz="1600" i="1" dirty="0" smtClean="0">
                <a:solidFill>
                  <a:srgbClr val="FF0000"/>
                </a:solidFill>
              </a:rPr>
              <a:t>Economic</a:t>
            </a:r>
            <a:r>
              <a:rPr lang="en-CA" sz="16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CA" sz="1600" i="1" dirty="0"/>
              <a:t>Sustainability): </a:t>
            </a:r>
            <a:endParaRPr lang="en-CA" sz="1600" i="1" dirty="0" smtClean="0"/>
          </a:p>
          <a:p>
            <a:r>
              <a:rPr lang="en-CA" sz="1600" dirty="0" smtClean="0"/>
              <a:t>Parts of the roof were reused in the </a:t>
            </a:r>
          </a:p>
          <a:p>
            <a:pPr marL="0" indent="0">
              <a:buNone/>
            </a:pPr>
            <a:endParaRPr lang="en-CA" sz="1600" i="1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823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Organizations: </a:t>
            </a:r>
            <a:r>
              <a:rPr lang="en-US" sz="2000" dirty="0" smtClean="0"/>
              <a:t>The Crown</a:t>
            </a:r>
          </a:p>
          <a:p>
            <a:pPr marL="0" indent="0">
              <a:buNone/>
            </a:pPr>
            <a:r>
              <a:rPr lang="en-US" dirty="0" smtClean="0"/>
              <a:t>Director: </a:t>
            </a:r>
            <a:r>
              <a:rPr lang="en-US" sz="2000" dirty="0" smtClean="0"/>
              <a:t>Sonia </a:t>
            </a:r>
            <a:r>
              <a:rPr lang="en-US" sz="2000" dirty="0" err="1" smtClean="0"/>
              <a:t>L’Heureux</a:t>
            </a:r>
            <a:r>
              <a:rPr lang="en-US" sz="2000" dirty="0" smtClean="0"/>
              <a:t>, Parliamentary Librarian of Canada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Committee on the Use of Parliament Hill:</a:t>
            </a:r>
          </a:p>
          <a:p>
            <a:pPr marL="860425"/>
            <a:r>
              <a:rPr lang="en-US" sz="2200" dirty="0" smtClean="0"/>
              <a:t>Sergeant-at-Arms </a:t>
            </a:r>
          </a:p>
          <a:p>
            <a:pPr marL="860425"/>
            <a:r>
              <a:rPr lang="en-US" sz="2200" dirty="0" smtClean="0"/>
              <a:t>Senate</a:t>
            </a:r>
          </a:p>
          <a:p>
            <a:pPr marL="860425"/>
            <a:r>
              <a:rPr lang="en-US" sz="2200" dirty="0" smtClean="0"/>
              <a:t>RCMP</a:t>
            </a:r>
          </a:p>
          <a:p>
            <a:pPr marL="860425"/>
            <a:r>
              <a:rPr lang="en-US" sz="2200" dirty="0" smtClean="0"/>
              <a:t>National Capital Commission (NCC)</a:t>
            </a:r>
          </a:p>
          <a:p>
            <a:pPr marL="860425"/>
            <a:r>
              <a:rPr lang="en-US" sz="2200" dirty="0" smtClean="0"/>
              <a:t>Privy Council Office</a:t>
            </a:r>
          </a:p>
          <a:p>
            <a:pPr marL="860425"/>
            <a:r>
              <a:rPr lang="en-US" sz="2200" dirty="0" smtClean="0"/>
              <a:t>Department of Canadian Heritage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05197" y="6333546"/>
            <a:ext cx="807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Government of Canada (2016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 House of Commons Procedures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2816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1857 – </a:t>
            </a:r>
            <a:r>
              <a:rPr lang="en-CA" sz="2000" dirty="0"/>
              <a:t>The construction of the library of parliament begins and is planned as a Gothic Revival building design in the High Victorian style. The building   was designed by architects Thomas Fuller and </a:t>
            </a:r>
            <a:r>
              <a:rPr lang="en-CA" sz="2000" dirty="0" err="1"/>
              <a:t>Chilion</a:t>
            </a:r>
            <a:r>
              <a:rPr lang="en-CA" sz="2000" dirty="0"/>
              <a:t> Jones. 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1876 – </a:t>
            </a:r>
            <a:r>
              <a:rPr lang="en-CA" sz="2000" dirty="0"/>
              <a:t>The library opens after completion of construction. 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1916 – </a:t>
            </a:r>
            <a:r>
              <a:rPr lang="en-CA" sz="2000" dirty="0"/>
              <a:t>A fire broke out in the Centre Block of </a:t>
            </a:r>
            <a:r>
              <a:rPr lang="en-CA" sz="2000" dirty="0" smtClean="0"/>
              <a:t>parliament. </a:t>
            </a:r>
            <a:r>
              <a:rPr lang="en-CA" sz="2000" dirty="0"/>
              <a:t>The use of heavy iron doors between centre block and the library saved the library from major structural </a:t>
            </a:r>
            <a:r>
              <a:rPr lang="en-CA" sz="2000" dirty="0" smtClean="0"/>
              <a:t>damage</a:t>
            </a:r>
          </a:p>
          <a:p>
            <a:pPr marL="0" indent="0">
              <a:buNone/>
            </a:pPr>
            <a:r>
              <a:rPr lang="en-US" dirty="0" smtClean="0"/>
              <a:t>2002 – </a:t>
            </a:r>
            <a:r>
              <a:rPr lang="en-CA" sz="2200" dirty="0"/>
              <a:t>Work begins on the library of parliament building to completely modernize the exterior and interior of the structure. </a:t>
            </a:r>
            <a:endParaRPr lang="en-US" sz="2200" dirty="0" smtClean="0"/>
          </a:p>
          <a:p>
            <a:pPr marL="0" indent="0">
              <a:buNone/>
            </a:pPr>
            <a:r>
              <a:rPr lang="en-US" dirty="0" smtClean="0"/>
              <a:t>2006 – </a:t>
            </a:r>
            <a:r>
              <a:rPr lang="en-CA" sz="2200" dirty="0"/>
              <a:t>Work is completed on the conservation, rehabilitation, and modernization of the library of parliament building.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5197" y="6333546"/>
            <a:ext cx="691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Government of Canada (2016) Explore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Library of Parliament </a:t>
            </a:r>
          </a:p>
        </p:txBody>
      </p:sp>
    </p:spTree>
    <p:extLst>
      <p:ext uri="{BB962C8B-B14F-4D97-AF65-F5344CB8AC3E}">
        <p14:creationId xmlns:p14="http://schemas.microsoft.com/office/powerpoint/2010/main" val="405980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Natural/Cultural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CA" sz="2000" dirty="0"/>
              <a:t>The Library of Parliament was classified as a Federal Heritage building in 1987 by Parks Canada, it was classified as a national symbol of architectural and artistic merit that continues to serve its historic function in support of the operation of Parliament in Canada</a:t>
            </a:r>
            <a:r>
              <a:rPr lang="en-CA" sz="2000" dirty="0" smtClean="0"/>
              <a:t>.</a:t>
            </a:r>
          </a:p>
          <a:p>
            <a:pPr marL="0" indent="0" algn="just">
              <a:buNone/>
            </a:pPr>
            <a:endParaRPr lang="en-CA" sz="2000" dirty="0"/>
          </a:p>
          <a:p>
            <a:pPr marL="0" indent="0" algn="just">
              <a:buNone/>
            </a:pPr>
            <a:r>
              <a:rPr lang="en-CA" dirty="0" smtClean="0"/>
              <a:t>Character Defining Elements:</a:t>
            </a:r>
          </a:p>
          <a:p>
            <a:pPr algn="just"/>
            <a:r>
              <a:rPr lang="en-CA" sz="2000" dirty="0" smtClean="0"/>
              <a:t>Exterior </a:t>
            </a:r>
            <a:r>
              <a:rPr lang="en-CA" sz="2000" dirty="0"/>
              <a:t>chapter house form of the library and the form, surfaces and fitments of its domed reading room with radiating stacks embody its heritage </a:t>
            </a:r>
            <a:r>
              <a:rPr lang="en-CA" sz="2000" dirty="0" smtClean="0"/>
              <a:t>character;</a:t>
            </a:r>
          </a:p>
          <a:p>
            <a:pPr algn="just"/>
            <a:r>
              <a:rPr lang="en-CA" sz="2000" dirty="0"/>
              <a:t>The quality of natural light in the reading room reinforces this character. As it stands this room is a fine example of sensitive adaptation; it should continue to receive equally conscientious care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05197" y="6333546"/>
            <a:ext cx="780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Government of Canada (2016) Directory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of Federal Heritage Designations</a:t>
            </a:r>
          </a:p>
        </p:txBody>
      </p:sp>
    </p:spTree>
    <p:extLst>
      <p:ext uri="{BB962C8B-B14F-4D97-AF65-F5344CB8AC3E}">
        <p14:creationId xmlns:p14="http://schemas.microsoft.com/office/powerpoint/2010/main" val="354245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787" y="5404445"/>
            <a:ext cx="538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Character Defining Element of the Library of Parliament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05" y="1731011"/>
            <a:ext cx="4641409" cy="3481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4741" y="6335486"/>
            <a:ext cx="650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Images from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http://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photographersdirect.com and http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valinor.ca/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2" name="Picture 4" descr="Library Of Parliament , Ottawa ,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r="18103" b="15881"/>
          <a:stretch/>
        </p:blipFill>
        <p:spPr bwMode="auto">
          <a:xfrm>
            <a:off x="647323" y="1742514"/>
            <a:ext cx="3204927" cy="34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3434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908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Black</vt:lpstr>
      <vt:lpstr>Library of Parliament in Ottawa</vt:lpstr>
      <vt:lpstr>The Library of Parliament</vt:lpstr>
      <vt:lpstr>Lessons</vt:lpstr>
      <vt:lpstr>PowerPoint Presentation</vt:lpstr>
      <vt:lpstr>Description</vt:lpstr>
      <vt:lpstr>Stakeholders</vt:lpstr>
      <vt:lpstr>Timeline</vt:lpstr>
      <vt:lpstr>Natural/Cultural Heritage</vt:lpstr>
      <vt:lpstr>PowerPoint Presentation</vt:lpstr>
      <vt:lpstr>Sustainability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2017-11-26T21:31:05Z</dcterms:created>
  <dcterms:modified xsi:type="dcterms:W3CDTF">2017-11-26T22:03:22Z</dcterms:modified>
</cp:coreProperties>
</file>