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5"/>
  </p:handoutMasterIdLst>
  <p:sldIdLst>
    <p:sldId id="256" r:id="rId2"/>
    <p:sldId id="258" r:id="rId3"/>
    <p:sldId id="265" r:id="rId4"/>
    <p:sldId id="272" r:id="rId5"/>
    <p:sldId id="270" r:id="rId6"/>
    <p:sldId id="271" r:id="rId7"/>
    <p:sldId id="273" r:id="rId8"/>
    <p:sldId id="266" r:id="rId9"/>
    <p:sldId id="275" r:id="rId10"/>
    <p:sldId id="267" r:id="rId11"/>
    <p:sldId id="274" r:id="rId12"/>
    <p:sldId id="276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82" autoAdjust="0"/>
  </p:normalViewPr>
  <p:slideViewPr>
    <p:cSldViewPr snapToGrid="0" snapToObjects="1">
      <p:cViewPr varScale="1">
        <p:scale>
          <a:sx n="79" d="100"/>
          <a:sy n="79" d="100"/>
        </p:scale>
        <p:origin x="86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EABD03-926F-DE47-9C7E-D87B43D9CB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ED146-C266-3C4C-90FC-598296D5E5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F2D00-0F60-CC41-BCFB-7105A68208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5A058-C6F3-DA48-A4ED-3E133373DB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B7E40-553A-4440-962F-F9A1B2DD05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8F449-162A-1F4D-8197-C1F611C8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7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7F23-EC19-1340-B690-2A3E4941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346C8-3B9D-0846-8CC8-DFC4CCF9A9D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37F23-EC19-1340-B690-2A3E4941B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387" y="3147414"/>
            <a:ext cx="11556460" cy="162886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Conserving Winnipeg’s Modern Heritage:</a:t>
            </a:r>
            <a:b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3170" y="5107020"/>
            <a:ext cx="8754893" cy="1548767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Workers </a:t>
            </a:r>
            <a:r>
              <a:rPr lang="en-US" sz="25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 </a:t>
            </a:r>
            <a:r>
              <a:rPr lang="en-US" sz="25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</a:t>
            </a:r>
            <a:r>
              <a:rPr lang="en-US" sz="25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5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Manitoba Building </a:t>
            </a:r>
          </a:p>
          <a:p>
            <a:r>
              <a:rPr lang="en-US" sz="25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Acquires New High-Performance Envelope System</a:t>
            </a:r>
            <a:endParaRPr lang="en-US" sz="25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322" y="450393"/>
            <a:ext cx="548259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 Tamim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CDNS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5403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Sustainable Heritage Case Study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Class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Nov.25,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3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89" y="296871"/>
            <a:ext cx="3407215" cy="2620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402" y="2916890"/>
            <a:ext cx="3927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 Narrow" panose="020B0606020202030204" pitchFamily="34" charset="0"/>
              </a:rPr>
              <a:t>Condition behind removed stone cladding panel</a:t>
            </a:r>
            <a:r>
              <a:rPr lang="en-US" sz="1500" dirty="0">
                <a:latin typeface="Arial Narrow" panose="020B0606020202030204" pitchFamily="34" charset="0"/>
              </a:rPr>
              <a:t/>
            </a:r>
            <a:br>
              <a:rPr lang="en-US" sz="1500" dirty="0">
                <a:latin typeface="Arial Narrow" panose="020B0606020202030204" pitchFamily="34" charset="0"/>
              </a:rPr>
            </a:br>
            <a:r>
              <a:rPr lang="en-US" sz="1500" i="1" dirty="0" err="1" smtClean="0">
                <a:latin typeface="Arial Narrow" panose="020B0606020202030204" pitchFamily="34" charset="0"/>
              </a:rPr>
              <a:t>Source:</a:t>
            </a:r>
            <a:r>
              <a:rPr lang="en-US" sz="1500" dirty="0" err="1">
                <a:latin typeface="Arial Narrow" panose="020B0606020202030204" pitchFamily="34" charset="0"/>
              </a:rPr>
              <a:t>John</a:t>
            </a:r>
            <a:r>
              <a:rPr lang="en-US" sz="1500" dirty="0">
                <a:latin typeface="Arial Narrow" panose="020B0606020202030204" pitchFamily="34" charset="0"/>
              </a:rPr>
              <a:t> Wells, Crosier </a:t>
            </a:r>
            <a:r>
              <a:rPr lang="en-US" sz="1500" dirty="0" err="1">
                <a:latin typeface="Arial Narrow" panose="020B0606020202030204" pitchFamily="34" charset="0"/>
              </a:rPr>
              <a:t>Kilgour</a:t>
            </a:r>
            <a:r>
              <a:rPr lang="en-US" sz="1500" dirty="0">
                <a:latin typeface="Arial Narrow" panose="020B0606020202030204" pitchFamily="34" charset="0"/>
              </a:rPr>
              <a:t> and </a:t>
            </a:r>
            <a:r>
              <a:rPr lang="en-US" sz="1500" dirty="0" smtClean="0">
                <a:latin typeface="Arial Narrow" panose="020B0606020202030204" pitchFamily="34" charset="0"/>
              </a:rPr>
              <a:t>Partners Ltd</a:t>
            </a:r>
            <a:r>
              <a:rPr lang="en-US" sz="1500" dirty="0">
                <a:latin typeface="Arial Narrow" panose="020B0606020202030204" pitchFamily="34" charset="0"/>
              </a:rPr>
              <a:t>.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" y="3586732"/>
            <a:ext cx="3407214" cy="2554048"/>
          </a:xfrm>
        </p:spPr>
      </p:pic>
      <p:sp>
        <p:nvSpPr>
          <p:cNvPr id="11" name="TextBox 10"/>
          <p:cNvSpPr txBox="1"/>
          <p:nvPr/>
        </p:nvSpPr>
        <p:spPr>
          <a:xfrm>
            <a:off x="274402" y="6152350"/>
            <a:ext cx="3490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 Narrow" panose="020B0606020202030204" pitchFamily="34" charset="0"/>
              </a:rPr>
              <a:t>Restored Granite Cladding Panels</a:t>
            </a:r>
          </a:p>
          <a:p>
            <a:r>
              <a:rPr lang="en-US" sz="1500" i="1" dirty="0" smtClean="0">
                <a:latin typeface="Arial Narrow" panose="020B0606020202030204" pitchFamily="34" charset="0"/>
              </a:rPr>
              <a:t>Source</a:t>
            </a:r>
            <a:r>
              <a:rPr lang="en-US" sz="1500" i="1" dirty="0">
                <a:latin typeface="Arial Narrow" panose="020B0606020202030204" pitchFamily="34" charset="0"/>
              </a:rPr>
              <a:t>: </a:t>
            </a:r>
            <a:r>
              <a:rPr lang="en-US" sz="1500" i="1" dirty="0" smtClean="0">
                <a:latin typeface="Arial Narrow" panose="020B0606020202030204" pitchFamily="34" charset="0"/>
              </a:rPr>
              <a:t>buildingresilience.ca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://buildingresilience.ca/wp-content/uploads/2018/07/WCB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34" y="296871"/>
            <a:ext cx="6159500" cy="41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18285" y="4436938"/>
            <a:ext cx="3490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 Narrow" panose="020B0606020202030204" pitchFamily="34" charset="0"/>
              </a:rPr>
              <a:t>Temporary Wood Cladding for Insulation</a:t>
            </a:r>
          </a:p>
          <a:p>
            <a:r>
              <a:rPr lang="en-US" sz="1500" i="1" dirty="0" smtClean="0">
                <a:latin typeface="Arial Narrow" panose="020B0606020202030204" pitchFamily="34" charset="0"/>
              </a:rPr>
              <a:t>Source</a:t>
            </a:r>
            <a:r>
              <a:rPr lang="en-US" sz="1500" i="1" dirty="0">
                <a:latin typeface="Arial Narrow" panose="020B0606020202030204" pitchFamily="34" charset="0"/>
              </a:rPr>
              <a:t>: </a:t>
            </a:r>
            <a:r>
              <a:rPr lang="en-US" sz="1500" i="1" dirty="0" smtClean="0">
                <a:latin typeface="Arial Narrow" panose="020B0606020202030204" pitchFamily="34" charset="0"/>
              </a:rPr>
              <a:t>buildingresilience.ca</a:t>
            </a:r>
            <a:endParaRPr lang="en-US" sz="15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0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2689"/>
            <a:ext cx="10972800" cy="495884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Parks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Canada 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Standards and Guidelines for the Conservation of Historic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Places (Parks Canada 2010)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tandards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11 and 12 relating to rehabilitation in material palette of added materials, compatibility, distinguishable, reversible</a:t>
            </a:r>
            <a:endParaRPr lang="en-US" sz="25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Code of Canada (Canadian Commission on Building and Fire Codes 2010, C17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) Facade suitable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for respective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climatic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Canadian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 Association CSA A371 Masonry Construction for Buildings, standard for masonry construction from NBC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Performance improvements of building envelope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0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Rehabilitation Conservation Approach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Repair and Reuse of Existing Granite Cladding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Diminishing Waste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of High Heritage Value in Original Appearance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Envelope Enhancement in Energy Performance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 NBC Requirements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Preservation of Winnipeg’s Modernist Heritage</a:t>
            </a:r>
          </a:p>
        </p:txBody>
      </p:sp>
    </p:spTree>
    <p:extLst>
      <p:ext uri="{BB962C8B-B14F-4D97-AF65-F5344CB8AC3E}">
        <p14:creationId xmlns:p14="http://schemas.microsoft.com/office/powerpoint/2010/main" val="2665191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930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17" y="826851"/>
            <a:ext cx="11335966" cy="58560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CA" sz="2000" dirty="0" smtClean="0">
                <a:latin typeface="Arial Black" panose="020B0A04020102020204" pitchFamily="34" charset="0"/>
              </a:rPr>
              <a:t>Books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“Workers Compensation Board of Manitoba.” </a:t>
            </a:r>
            <a:r>
              <a:rPr lang="en-US" sz="1700" i="1" dirty="0"/>
              <a:t>Managing Energy Use in Modern Buildings Case Studies in Conservation Practice</a:t>
            </a:r>
            <a:r>
              <a:rPr lang="en-US" sz="1700" dirty="0"/>
              <a:t>, by Bernard </a:t>
            </a:r>
            <a:r>
              <a:rPr lang="en-US" sz="1700" dirty="0" err="1"/>
              <a:t>Flaman</a:t>
            </a:r>
            <a:r>
              <a:rPr lang="en-US" sz="1700" dirty="0"/>
              <a:t> et al., Getty Conservation Institute, Los Angeles, 2021.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err="1"/>
              <a:t>Enns</a:t>
            </a:r>
            <a:r>
              <a:rPr lang="en-US" sz="1700" dirty="0"/>
              <a:t>, Herbert, and Serena </a:t>
            </a:r>
            <a:r>
              <a:rPr lang="en-US" sz="1700" dirty="0" err="1"/>
              <a:t>Keshavjee</a:t>
            </a:r>
            <a:r>
              <a:rPr lang="en-US" sz="1700" dirty="0"/>
              <a:t>. </a:t>
            </a:r>
            <a:r>
              <a:rPr lang="en-US" sz="1700" i="1" dirty="0"/>
              <a:t>Winnipeg Modern Architecture, 1945 to 1975</a:t>
            </a:r>
            <a:r>
              <a:rPr lang="en-US" sz="1700" dirty="0"/>
              <a:t>. University of Manitoba Press, 2014. </a:t>
            </a:r>
            <a:endParaRPr lang="en-US" sz="1700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sz="2000" dirty="0">
                <a:latin typeface="Arial Black" panose="020B0A04020102020204" pitchFamily="34" charset="0"/>
              </a:rPr>
              <a:t>Policies and </a:t>
            </a:r>
            <a:r>
              <a:rPr lang="en-CA" sz="2000" dirty="0">
                <a:latin typeface="Arial Black" panose="020B0A04020102020204" pitchFamily="34" charset="0"/>
              </a:rPr>
              <a:t>R</a:t>
            </a:r>
            <a:r>
              <a:rPr lang="en-CA" sz="2000" dirty="0" smtClean="0">
                <a:latin typeface="Arial Black" panose="020B0A04020102020204" pitchFamily="34" charset="0"/>
              </a:rPr>
              <a:t>eports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i="1" dirty="0"/>
              <a:t>National Building Code of Canada</a:t>
            </a:r>
            <a:r>
              <a:rPr lang="en-US" sz="1700" dirty="0"/>
              <a:t>. National Research Council Canada, Institute for Research in Construction, 2015.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i="1" dirty="0"/>
              <a:t>Normes Et Lignes Directrices Pour La Conservation Des Lieux Patrimoniaux AU Canada = Standards and Guidelines for the Conservation of Historic Places in Canada</a:t>
            </a:r>
            <a:r>
              <a:rPr lang="fr-FR" sz="1700" dirty="0"/>
              <a:t>. Parcs Canada, 2010. </a:t>
            </a:r>
            <a:endParaRPr lang="fr-FR" sz="17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/>
              <a:t>Modern Architecture in Manitoba - Province of Manitoba</a:t>
            </a:r>
            <a:r>
              <a:rPr lang="en-US" sz="1800" dirty="0"/>
              <a:t>. www.gov.mb.ca/chc/hrb/internal_reports/pdfs/modern_architecture_intro.pdf. </a:t>
            </a:r>
            <a:endParaRPr lang="en-CA" sz="1700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sz="2000" dirty="0" smtClean="0">
                <a:latin typeface="Arial Black" panose="020B0A04020102020204" pitchFamily="34" charset="0"/>
              </a:rPr>
              <a:t>Websites</a:t>
            </a:r>
            <a:endParaRPr lang="en-US" sz="2000" dirty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“Workers Compensation Board.” </a:t>
            </a:r>
            <a:r>
              <a:rPr lang="en-US" sz="1700" i="1" dirty="0"/>
              <a:t>1x1 Architecture</a:t>
            </a:r>
            <a:r>
              <a:rPr lang="en-US" sz="1700" dirty="0"/>
              <a:t>, 1x1architecture.ca/filter/Institutional/Workers-Compensation-Board.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“Workers Compensation Board </a:t>
            </a:r>
            <a:r>
              <a:rPr lang="en-US" sz="1700" dirty="0" err="1"/>
              <a:t>Buildingwinnipeg</a:t>
            </a:r>
            <a:r>
              <a:rPr lang="en-US" sz="1700" dirty="0"/>
              <a:t>, Manitoba.” </a:t>
            </a:r>
            <a:r>
              <a:rPr lang="en-US" sz="1700" i="1" dirty="0"/>
              <a:t>Workers Compensation Board Building | Prairie Design Awards</a:t>
            </a:r>
            <a:r>
              <a:rPr lang="en-US" sz="1700" dirty="0"/>
              <a:t>, www.prairiedesignawards.com/2014/wcb_building.html.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“Workers Compensation Board, 333 Broadway.” </a:t>
            </a:r>
            <a:r>
              <a:rPr lang="en-US" sz="1700" i="1" dirty="0"/>
              <a:t>Crosier, </a:t>
            </a:r>
            <a:r>
              <a:rPr lang="en-US" sz="1700" i="1" dirty="0" err="1"/>
              <a:t>Kilgour</a:t>
            </a:r>
            <a:r>
              <a:rPr lang="en-US" sz="1700" i="1" dirty="0"/>
              <a:t> &amp; Partners " Workers Compensation Board, 333 Broadway</a:t>
            </a:r>
            <a:r>
              <a:rPr lang="en-US" sz="1700" dirty="0"/>
              <a:t>, ckpeng.com/structural-design/workers-compensation-board-333-broadway/.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“Developing Winnipeg’s Urban Landscape for More than 60 Years.” </a:t>
            </a:r>
            <a:r>
              <a:rPr lang="en-US" sz="1700" i="1" dirty="0"/>
              <a:t>The Canadian Business Journal</a:t>
            </a:r>
            <a:r>
              <a:rPr lang="en-US" sz="1700" dirty="0"/>
              <a:t>, 13 Dec. 2017, www.cbj.ca/crosier-kilgour-partners-ltd/.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86917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6716" y="6124514"/>
            <a:ext cx="1018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Graphic Poster Announcing Opening of Monarch Life Building Collaged with Rehabilitated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açade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Sources: Winnipeg Free Press, January 16, 1962,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p.5 – Photo: Lisa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Stinner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-Kun.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7" y="0"/>
            <a:ext cx="10299959" cy="61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8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/>
          <a:stretch/>
        </p:blipFill>
        <p:spPr>
          <a:xfrm>
            <a:off x="609601" y="3655063"/>
            <a:ext cx="3904033" cy="2620529"/>
          </a:xfrm>
        </p:spPr>
      </p:pic>
      <p:sp>
        <p:nvSpPr>
          <p:cNvPr id="5" name="TextBox 4"/>
          <p:cNvSpPr txBox="1"/>
          <p:nvPr/>
        </p:nvSpPr>
        <p:spPr>
          <a:xfrm>
            <a:off x="522052" y="6264579"/>
            <a:ext cx="5703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 Narrow" panose="020B0606020202030204" pitchFamily="34" charset="0"/>
              </a:rPr>
              <a:t>Aerial view of the Monarch Life Building</a:t>
            </a:r>
            <a:r>
              <a:rPr lang="en-US" sz="1500" dirty="0">
                <a:latin typeface="Arial Narrow" panose="020B0606020202030204" pitchFamily="34" charset="0"/>
              </a:rPr>
              <a:t> (1960s)</a:t>
            </a:r>
            <a:r>
              <a:rPr lang="en-US" sz="1500" dirty="0">
                <a:latin typeface="Arial Narrow" panose="020B0606020202030204" pitchFamily="34" charset="0"/>
              </a:rPr>
              <a:t/>
            </a:r>
            <a:br>
              <a:rPr lang="en-US" sz="1500" dirty="0">
                <a:latin typeface="Arial Narrow" panose="020B0606020202030204" pitchFamily="34" charset="0"/>
              </a:rPr>
            </a:br>
            <a:r>
              <a:rPr lang="en-US" sz="1500" i="1" dirty="0">
                <a:latin typeface="Arial Narrow" panose="020B0606020202030204" pitchFamily="34" charset="0"/>
              </a:rPr>
              <a:t>Source:</a:t>
            </a:r>
            <a:r>
              <a:rPr lang="en-US" sz="1500" dirty="0">
                <a:latin typeface="Arial Narrow" panose="020B0606020202030204" pitchFamily="34" charset="0"/>
              </a:rPr>
              <a:t> Planning, Property &amp; Development, City of Winnipeg , #0160.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4553"/>
            <a:ext cx="3904034" cy="2601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553" y="194553"/>
            <a:ext cx="4833528" cy="6081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52" y="2824066"/>
            <a:ext cx="4760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 Narrow" panose="020B0606020202030204" pitchFamily="34" charset="0"/>
              </a:rPr>
              <a:t>Postcard view of the Monarch Life Building</a:t>
            </a:r>
            <a:r>
              <a:rPr lang="en-US" sz="1500" dirty="0">
                <a:latin typeface="Arial Narrow" panose="020B0606020202030204" pitchFamily="34" charset="0"/>
              </a:rPr>
              <a:t> (1960s)</a:t>
            </a:r>
            <a:r>
              <a:rPr lang="en-US" sz="1500" dirty="0">
                <a:latin typeface="Arial Narrow" panose="020B0606020202030204" pitchFamily="34" charset="0"/>
              </a:rPr>
              <a:t/>
            </a:r>
            <a:br>
              <a:rPr lang="en-US" sz="1500" dirty="0">
                <a:latin typeface="Arial Narrow" panose="020B0606020202030204" pitchFamily="34" charset="0"/>
              </a:rPr>
            </a:br>
            <a:r>
              <a:rPr lang="en-US" sz="1500" i="1" dirty="0">
                <a:latin typeface="Arial Narrow" panose="020B0606020202030204" pitchFamily="34" charset="0"/>
              </a:rPr>
              <a:t>Source:</a:t>
            </a:r>
            <a:r>
              <a:rPr lang="en-US" sz="1500" dirty="0">
                <a:latin typeface="Arial Narrow" panose="020B0606020202030204" pitchFamily="34" charset="0"/>
              </a:rPr>
              <a:t> Gordon Goldsborough, 2019-0089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6937" y="6264579"/>
            <a:ext cx="4938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 Narrow" panose="020B0606020202030204" pitchFamily="34" charset="0"/>
              </a:rPr>
              <a:t>Key Modern Buildings in Manitoba</a:t>
            </a:r>
            <a:r>
              <a:rPr lang="en-US" sz="1500" dirty="0">
                <a:latin typeface="Arial Narrow" panose="020B0606020202030204" pitchFamily="34" charset="0"/>
              </a:rPr>
              <a:t> (1960s)</a:t>
            </a:r>
            <a:r>
              <a:rPr lang="en-US" sz="1500" dirty="0">
                <a:latin typeface="Arial Narrow" panose="020B0606020202030204" pitchFamily="34" charset="0"/>
              </a:rPr>
              <a:t/>
            </a:r>
            <a:br>
              <a:rPr lang="en-US" sz="1500" dirty="0">
                <a:latin typeface="Arial Narrow" panose="020B0606020202030204" pitchFamily="34" charset="0"/>
              </a:rPr>
            </a:br>
            <a:r>
              <a:rPr lang="en-US" sz="1500" i="1" dirty="0">
                <a:latin typeface="Arial Narrow" panose="020B0606020202030204" pitchFamily="34" charset="0"/>
              </a:rPr>
              <a:t>Source:</a:t>
            </a:r>
            <a:r>
              <a:rPr lang="en-US" sz="1500" dirty="0">
                <a:latin typeface="Arial Narrow" panose="020B0606020202030204" pitchFamily="34" charset="0"/>
              </a:rPr>
              <a:t> Winnipeg </a:t>
            </a:r>
            <a:r>
              <a:rPr lang="en-US" sz="1500" dirty="0" smtClean="0">
                <a:latin typeface="Arial Narrow" panose="020B0606020202030204" pitchFamily="34" charset="0"/>
              </a:rPr>
              <a:t>Modern</a:t>
            </a:r>
            <a:r>
              <a:rPr lang="en-US" sz="1500" dirty="0">
                <a:latin typeface="Arial Narrow" panose="020B0606020202030204" pitchFamily="34" charset="0"/>
              </a:rPr>
              <a:t>: </a:t>
            </a:r>
            <a:r>
              <a:rPr lang="en-US" sz="1500" dirty="0" smtClean="0">
                <a:latin typeface="Arial Narrow" panose="020B0606020202030204" pitchFamily="34" charset="0"/>
              </a:rPr>
              <a:t>Architecture</a:t>
            </a:r>
            <a:r>
              <a:rPr lang="en-US" sz="1500" dirty="0">
                <a:latin typeface="Arial Narrow" panose="020B0606020202030204" pitchFamily="34" charset="0"/>
              </a:rPr>
              <a:t>, </a:t>
            </a:r>
            <a:r>
              <a:rPr lang="en-US" sz="1500" dirty="0" smtClean="0">
                <a:latin typeface="Arial Narrow" panose="020B0606020202030204" pitchFamily="34" charset="0"/>
              </a:rPr>
              <a:t>1945-1975 Book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621190" y="3004081"/>
            <a:ext cx="357357" cy="357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1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Mid-Century Office Building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Located at 333 Broadway, Winnipeg – historic and prestigious boulevard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Modernis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 Architecture Style: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Modular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Historically Significant Building: Modern Heritage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Expression of Confidence and Security of Corporation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Rehabilitation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and development of Building Envelope and Operational Deficiencies</a:t>
            </a:r>
          </a:p>
          <a:p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367458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911"/>
            <a:ext cx="10972800" cy="78567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2494"/>
            <a:ext cx="10972800" cy="57393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500" dirty="0">
                <a:latin typeface="Arial Black" panose="020B0A04020102020204" pitchFamily="34" charset="0"/>
                <a:cs typeface="Arial" panose="020B0604020202020204" pitchFamily="34" charset="0"/>
              </a:rPr>
              <a:t>Current </a:t>
            </a: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Owner and Restorer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Worker’s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Compensation Board of Manitoba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>
                <a:latin typeface="Arial Black" panose="020B0A04020102020204" pitchFamily="34" charset="0"/>
                <a:cs typeface="Arial" panose="020B0604020202020204" pitchFamily="34" charset="0"/>
              </a:rPr>
              <a:t>Previous </a:t>
            </a: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Owner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Monarch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Life Assurance Company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Architect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James Donahue with Smith Carter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Restoration Consultants</a:t>
            </a:r>
          </a:p>
          <a:p>
            <a:pPr marL="0" indent="0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Smith Carter Searle Associates</a:t>
            </a:r>
          </a:p>
          <a:p>
            <a:pPr marL="0" indent="0"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1x1 Architecture Inc.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Jurisdiction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National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Building Code of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0" indent="0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Parks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1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17" y="1600201"/>
            <a:ext cx="11335966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1960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Constructed for Monarch Life Building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1999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Occupied by Worker’s Compensation Board of Manitoba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>
                <a:latin typeface="Arial Black" panose="020B0A04020102020204" pitchFamily="34" charset="0"/>
                <a:cs typeface="Arial" panose="020B0604020202020204" pitchFamily="34" charset="0"/>
              </a:rPr>
              <a:t>2009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Discovery of Envelope’s Deteriorated Condition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National Building Code of Canada, New Building and Fire Codes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Parks Canada, Historic Building Conservation New Standards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Restoration Completed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Municipally Designated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istoric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uilding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2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53311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Cultural </a:t>
            </a:r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Heritage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53313"/>
            <a:ext cx="10972800" cy="56225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Designed by James Donahue: Manitoba born and trained prominent modernist architect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Mid-century modernist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building,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resembling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age of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optimism, globalization, tangible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memory of vast change on political, social, cultural, technological level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Constructed at a time of population movement and societal change, from rural communities to modern society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manifestation of history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Expensive material palette: Granite – instead of local limestone, for sense of establishment and security of company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Distinguishing new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intervention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from old cladding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following conservation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15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5" y="1939265"/>
            <a:ext cx="5919880" cy="3952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" y="1939266"/>
            <a:ext cx="5603852" cy="3952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1184" y="5891458"/>
            <a:ext cx="3417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 Narrow" panose="020B0606020202030204" pitchFamily="34" charset="0"/>
              </a:rPr>
              <a:t>Northeast Building View After Completion</a:t>
            </a:r>
            <a:r>
              <a:rPr lang="en-US" sz="1500" dirty="0">
                <a:latin typeface="Arial Narrow" panose="020B0606020202030204" pitchFamily="34" charset="0"/>
              </a:rPr>
              <a:t/>
            </a:r>
            <a:br>
              <a:rPr lang="en-US" sz="1500" dirty="0">
                <a:latin typeface="Arial Narrow" panose="020B0606020202030204" pitchFamily="34" charset="0"/>
              </a:rPr>
            </a:br>
            <a:r>
              <a:rPr lang="en-US" sz="1500" i="1" dirty="0" smtClean="0">
                <a:latin typeface="Arial Narrow" panose="020B0606020202030204" pitchFamily="34" charset="0"/>
              </a:rPr>
              <a:t>Source: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n-US" sz="1500" dirty="0" smtClean="0">
                <a:latin typeface="Arial Narrow" panose="020B0606020202030204" pitchFamily="34" charset="0"/>
              </a:rPr>
              <a:t>Lisa </a:t>
            </a:r>
            <a:r>
              <a:rPr lang="en-US" sz="1500" dirty="0" err="1" smtClean="0">
                <a:latin typeface="Arial Narrow" panose="020B0606020202030204" pitchFamily="34" charset="0"/>
              </a:rPr>
              <a:t>Stinner</a:t>
            </a:r>
            <a:r>
              <a:rPr lang="en-US" sz="1500" dirty="0" smtClean="0">
                <a:latin typeface="Arial Narrow" panose="020B0606020202030204" pitchFamily="34" charset="0"/>
              </a:rPr>
              <a:t>-Kun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4732" y="5891458"/>
            <a:ext cx="4152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 Narrow" panose="020B0606020202030204" pitchFamily="34" charset="0"/>
              </a:rPr>
              <a:t>Renovated Granite Panels</a:t>
            </a:r>
            <a:r>
              <a:rPr lang="en-US" sz="1500" dirty="0">
                <a:latin typeface="Arial Narrow" panose="020B0606020202030204" pitchFamily="34" charset="0"/>
              </a:rPr>
              <a:t/>
            </a:r>
            <a:br>
              <a:rPr lang="en-US" sz="1500" dirty="0">
                <a:latin typeface="Arial Narrow" panose="020B0606020202030204" pitchFamily="34" charset="0"/>
              </a:rPr>
            </a:br>
            <a:r>
              <a:rPr lang="en-US" sz="1500" i="1" dirty="0" smtClean="0">
                <a:latin typeface="Arial Narrow" panose="020B0606020202030204" pitchFamily="34" charset="0"/>
              </a:rPr>
              <a:t>Source:</a:t>
            </a:r>
            <a:r>
              <a:rPr lang="en-US" sz="1500" dirty="0">
                <a:latin typeface="Arial Narrow" panose="020B0606020202030204" pitchFamily="34" charset="0"/>
              </a:rPr>
              <a:t> </a:t>
            </a:r>
            <a:r>
              <a:rPr lang="en-US" sz="1500" dirty="0" smtClean="0">
                <a:latin typeface="Arial Narrow" panose="020B0606020202030204" pitchFamily="34" charset="0"/>
              </a:rPr>
              <a:t>winnipegarchitecture.ca/333-broadway</a:t>
            </a:r>
            <a:r>
              <a:rPr lang="en-US" sz="1500" dirty="0">
                <a:latin typeface="Arial Narrow" panose="020B0606020202030204" pitchFamily="34" charset="0"/>
              </a:rPr>
              <a:t>/</a:t>
            </a:r>
            <a:endParaRPr lang="en-US" sz="1500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3525" y="461937"/>
            <a:ext cx="11453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“Downtown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Winnipeg has its city-share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graffiti-spattered back alleys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is mostly made up of wide formal boulevards lined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handsome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stone buildings, piteously exposed despite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repeated attempts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landscaping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US" dirty="0" smtClean="0">
                <a:latin typeface="CharisSIL"/>
              </a:rPr>
              <a:t>- </a:t>
            </a:r>
            <a:r>
              <a:rPr lang="en-US" dirty="0"/>
              <a:t>“Don't Worry About It.” </a:t>
            </a:r>
            <a:r>
              <a:rPr lang="en-US" i="1" dirty="0"/>
              <a:t>The Republic of Love</a:t>
            </a:r>
            <a:r>
              <a:rPr lang="en-US" dirty="0"/>
              <a:t>, by Carol Shields, National Library for the Blind, 1996.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5934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8521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25686"/>
            <a:ext cx="10972800" cy="54183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Black" panose="020B0A04020102020204" pitchFamily="34" charset="0"/>
              </a:rPr>
              <a:t>Environmental </a:t>
            </a:r>
            <a:r>
              <a:rPr lang="en-US" sz="2000" dirty="0" smtClean="0">
                <a:latin typeface="Arial Black" panose="020B0A04020102020204" pitchFamily="34" charset="0"/>
              </a:rPr>
              <a:t>Sustainability</a:t>
            </a:r>
          </a:p>
          <a:p>
            <a:pPr marL="0" indent="0">
              <a:buNone/>
            </a:pPr>
            <a:r>
              <a:rPr lang="en-US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Repair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then Reinstallation of Granite Cladding instead of dumping in local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landfill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Black" panose="020B0A04020102020204" pitchFamily="34" charset="0"/>
              </a:rPr>
              <a:t>Social </a:t>
            </a:r>
            <a:r>
              <a:rPr lang="en-US" sz="2000" dirty="0" smtClean="0">
                <a:latin typeface="Arial Black" panose="020B0A04020102020204" pitchFamily="34" charset="0"/>
              </a:rPr>
              <a:t>Sustainability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Mid-century building that indicates evolution of Manitoba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Black" panose="020B0A04020102020204" pitchFamily="34" charset="0"/>
              </a:rPr>
              <a:t>Cultural </a:t>
            </a:r>
            <a:r>
              <a:rPr lang="en-US" sz="2000" dirty="0" smtClean="0">
                <a:latin typeface="Arial Black" panose="020B0A04020102020204" pitchFamily="34" charset="0"/>
              </a:rPr>
              <a:t>Sustainability </a:t>
            </a:r>
          </a:p>
          <a:p>
            <a:pPr marL="0" indent="0">
              <a:buNone/>
            </a:pPr>
            <a:r>
              <a:rPr lang="en-US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heritage character of building after reinstalling existing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cladding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Black" panose="020B0A04020102020204" pitchFamily="34" charset="0"/>
              </a:rPr>
              <a:t>Economic Sustainability</a:t>
            </a:r>
          </a:p>
          <a:p>
            <a:pPr marL="0" indent="0">
              <a:buNone/>
            </a:pPr>
            <a:r>
              <a:rPr lang="en-US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envelope insulation to minimize thermal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bridging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UN Sustainable Development Goals</a:t>
            </a:r>
            <a:endParaRPr lang="en-US" sz="20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SDG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 9: industry, innovation,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SDG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 11: Sustainable Cities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19414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3057</TotalTime>
  <Words>851</Words>
  <Application>Microsoft Office PowerPoint</Application>
  <PresentationFormat>Widescreen</PresentationFormat>
  <Paragraphs>97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CharisSIL</vt:lpstr>
      <vt:lpstr>Wingdings</vt:lpstr>
      <vt:lpstr>Black</vt:lpstr>
      <vt:lpstr>Conserving Winnipeg’s Modern Heritage: Envelope Rehabilitation</vt:lpstr>
      <vt:lpstr>PowerPoint Presentation</vt:lpstr>
      <vt:lpstr>PowerPoint Presentation</vt:lpstr>
      <vt:lpstr>Description</vt:lpstr>
      <vt:lpstr>Stakeholders</vt:lpstr>
      <vt:lpstr>Timeline</vt:lpstr>
      <vt:lpstr>Cultural Heritage</vt:lpstr>
      <vt:lpstr>PowerPoint Presentation</vt:lpstr>
      <vt:lpstr>Sustainability</vt:lpstr>
      <vt:lpstr>PowerPoint Presentation</vt:lpstr>
      <vt:lpstr>Measurement</vt:lpstr>
      <vt:lpstr>Lessons</vt:lpstr>
      <vt:lpstr>References</vt:lpstr>
    </vt:vector>
  </TitlesOfParts>
  <Company>Carleton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1</dc:title>
  <dc:creator>Susan  Ross</dc:creator>
  <cp:lastModifiedBy>Hadi Tamim</cp:lastModifiedBy>
  <cp:revision>94</cp:revision>
  <cp:lastPrinted>2019-10-31T15:10:13Z</cp:lastPrinted>
  <dcterms:created xsi:type="dcterms:W3CDTF">2014-11-24T13:41:03Z</dcterms:created>
  <dcterms:modified xsi:type="dcterms:W3CDTF">2021-11-25T14:40:51Z</dcterms:modified>
</cp:coreProperties>
</file>